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74" r:id="rId3"/>
    <p:sldId id="276" r:id="rId4"/>
    <p:sldId id="259" r:id="rId5"/>
    <p:sldId id="260" r:id="rId6"/>
    <p:sldId id="273" r:id="rId7"/>
    <p:sldId id="261" r:id="rId8"/>
    <p:sldId id="290" r:id="rId9"/>
    <p:sldId id="291" r:id="rId10"/>
    <p:sldId id="271" r:id="rId11"/>
    <p:sldId id="275" r:id="rId12"/>
    <p:sldId id="268" r:id="rId13"/>
    <p:sldId id="266" r:id="rId14"/>
    <p:sldId id="267" r:id="rId15"/>
    <p:sldId id="292" r:id="rId16"/>
    <p:sldId id="288" r:id="rId17"/>
    <p:sldId id="280" r:id="rId18"/>
    <p:sldId id="289" r:id="rId19"/>
    <p:sldId id="281" r:id="rId20"/>
    <p:sldId id="294" r:id="rId21"/>
    <p:sldId id="293" r:id="rId22"/>
    <p:sldId id="295" r:id="rId23"/>
    <p:sldId id="296" r:id="rId24"/>
    <p:sldId id="297" r:id="rId25"/>
    <p:sldId id="298" r:id="rId26"/>
    <p:sldId id="299" r:id="rId27"/>
    <p:sldId id="300" r:id="rId28"/>
    <p:sldId id="270" r:id="rId29"/>
    <p:sldId id="301" r:id="rId30"/>
    <p:sldId id="302" r:id="rId31"/>
    <p:sldId id="303" r:id="rId32"/>
    <p:sldId id="278" r:id="rId33"/>
    <p:sldId id="277" r:id="rId34"/>
    <p:sldId id="279" r:id="rId35"/>
    <p:sldId id="287" r:id="rId36"/>
    <p:sldId id="306" r:id="rId37"/>
    <p:sldId id="307"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55" autoAdjust="0"/>
  </p:normalViewPr>
  <p:slideViewPr>
    <p:cSldViewPr showGuides="1">
      <p:cViewPr varScale="1">
        <p:scale>
          <a:sx n="65" d="100"/>
          <a:sy n="65" d="100"/>
        </p:scale>
        <p:origin x="1954"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861608208065"/>
          <c:y val="4.0372425037779366E-2"/>
          <c:w val="0.85856478167501804"/>
          <c:h val="0.74786109122723299"/>
        </c:manualLayout>
      </c:layout>
      <c:barChart>
        <c:barDir val="col"/>
        <c:grouping val="stacked"/>
        <c:varyColors val="0"/>
        <c:ser>
          <c:idx val="0"/>
          <c:order val="0"/>
          <c:tx>
            <c:strRef>
              <c:f>Sheet2!$C$2</c:f>
              <c:strCache>
                <c:ptCount val="1"/>
                <c:pt idx="0">
                  <c:v>%Vacant structures</c:v>
                </c:pt>
              </c:strCache>
            </c:strRef>
          </c:tx>
          <c:spPr>
            <a:solidFill>
              <a:srgbClr val="C00000"/>
            </a:solidFill>
          </c:spPr>
          <c:invertIfNegative val="0"/>
          <c:cat>
            <c:strRef>
              <c:f>Sheet2!$A$3:$A$10</c:f>
              <c:strCache>
                <c:ptCount val="8"/>
                <c:pt idx="0">
                  <c:v>Southside</c:v>
                </c:pt>
                <c:pt idx="1">
                  <c:v>Thomas Park</c:v>
                </c:pt>
                <c:pt idx="2">
                  <c:v>Industry</c:v>
                </c:pt>
                <c:pt idx="3">
                  <c:v>Old West End</c:v>
                </c:pt>
                <c:pt idx="4">
                  <c:v>Whitely</c:v>
                </c:pt>
                <c:pt idx="5">
                  <c:v>Cowing Park</c:v>
                </c:pt>
                <c:pt idx="6">
                  <c:v>Riverside</c:v>
                </c:pt>
                <c:pt idx="7">
                  <c:v>Ludingwood</c:v>
                </c:pt>
              </c:strCache>
            </c:strRef>
          </c:cat>
          <c:val>
            <c:numRef>
              <c:f>Sheet2!$C$3:$C$10</c:f>
              <c:numCache>
                <c:formatCode>0.00%</c:formatCode>
                <c:ptCount val="8"/>
                <c:pt idx="0">
                  <c:v>5.3999999999999999E-2</c:v>
                </c:pt>
                <c:pt idx="1">
                  <c:v>6.4000000000000001E-2</c:v>
                </c:pt>
                <c:pt idx="2">
                  <c:v>9.7000000000000003E-2</c:v>
                </c:pt>
                <c:pt idx="3">
                  <c:v>6.7000000000000004E-2</c:v>
                </c:pt>
                <c:pt idx="4">
                  <c:v>4.1000000000000002E-2</c:v>
                </c:pt>
                <c:pt idx="5">
                  <c:v>1.9E-2</c:v>
                </c:pt>
                <c:pt idx="6">
                  <c:v>3.5000000000000003E-2</c:v>
                </c:pt>
                <c:pt idx="7">
                  <c:v>6.5000000000000002E-2</c:v>
                </c:pt>
              </c:numCache>
            </c:numRef>
          </c:val>
          <c:extLst>
            <c:ext xmlns:c16="http://schemas.microsoft.com/office/drawing/2014/chart" uri="{C3380CC4-5D6E-409C-BE32-E72D297353CC}">
              <c16:uniqueId val="{00000000-FFD7-4795-8E8D-26C249A4E17D}"/>
            </c:ext>
          </c:extLst>
        </c:ser>
        <c:ser>
          <c:idx val="1"/>
          <c:order val="1"/>
          <c:tx>
            <c:strRef>
              <c:f>Sheet2!$D$2</c:f>
              <c:strCache>
                <c:ptCount val="1"/>
                <c:pt idx="0">
                  <c:v>%Vacant lots</c:v>
                </c:pt>
              </c:strCache>
            </c:strRef>
          </c:tx>
          <c:spPr>
            <a:solidFill>
              <a:schemeClr val="accent3">
                <a:lumMod val="75000"/>
              </a:schemeClr>
            </a:solidFill>
          </c:spPr>
          <c:invertIfNegative val="0"/>
          <c:cat>
            <c:strRef>
              <c:f>Sheet2!$A$3:$A$10</c:f>
              <c:strCache>
                <c:ptCount val="8"/>
                <c:pt idx="0">
                  <c:v>Southside</c:v>
                </c:pt>
                <c:pt idx="1">
                  <c:v>Thomas Park</c:v>
                </c:pt>
                <c:pt idx="2">
                  <c:v>Industry</c:v>
                </c:pt>
                <c:pt idx="3">
                  <c:v>Old West End</c:v>
                </c:pt>
                <c:pt idx="4">
                  <c:v>Whitely</c:v>
                </c:pt>
                <c:pt idx="5">
                  <c:v>Cowing Park</c:v>
                </c:pt>
                <c:pt idx="6">
                  <c:v>Riverside</c:v>
                </c:pt>
                <c:pt idx="7">
                  <c:v>Ludingwood</c:v>
                </c:pt>
              </c:strCache>
            </c:strRef>
          </c:cat>
          <c:val>
            <c:numRef>
              <c:f>Sheet2!$D$3:$D$10</c:f>
              <c:numCache>
                <c:formatCode>0.00%</c:formatCode>
                <c:ptCount val="8"/>
                <c:pt idx="0">
                  <c:v>2.7E-2</c:v>
                </c:pt>
                <c:pt idx="1">
                  <c:v>5.1999999999999998E-2</c:v>
                </c:pt>
                <c:pt idx="2">
                  <c:v>0.17199999999999999</c:v>
                </c:pt>
                <c:pt idx="3">
                  <c:v>0.123</c:v>
                </c:pt>
                <c:pt idx="4">
                  <c:v>0.16700000000000001</c:v>
                </c:pt>
                <c:pt idx="5">
                  <c:v>4.4999999999999998E-2</c:v>
                </c:pt>
                <c:pt idx="6">
                  <c:v>6.0999999999999999E-2</c:v>
                </c:pt>
                <c:pt idx="7">
                  <c:v>9.6000000000000002E-2</c:v>
                </c:pt>
              </c:numCache>
            </c:numRef>
          </c:val>
          <c:extLst>
            <c:ext xmlns:c16="http://schemas.microsoft.com/office/drawing/2014/chart" uri="{C3380CC4-5D6E-409C-BE32-E72D297353CC}">
              <c16:uniqueId val="{00000001-FFD7-4795-8E8D-26C249A4E17D}"/>
            </c:ext>
          </c:extLst>
        </c:ser>
        <c:dLbls>
          <c:showLegendKey val="0"/>
          <c:showVal val="0"/>
          <c:showCatName val="0"/>
          <c:showSerName val="0"/>
          <c:showPercent val="0"/>
          <c:showBubbleSize val="0"/>
        </c:dLbls>
        <c:gapWidth val="150"/>
        <c:overlap val="100"/>
        <c:axId val="102389248"/>
        <c:axId val="102390784"/>
      </c:barChart>
      <c:catAx>
        <c:axId val="102389248"/>
        <c:scaling>
          <c:orientation val="minMax"/>
        </c:scaling>
        <c:delete val="0"/>
        <c:axPos val="b"/>
        <c:numFmt formatCode="General" sourceLinked="0"/>
        <c:majorTickMark val="out"/>
        <c:minorTickMark val="none"/>
        <c:tickLblPos val="nextTo"/>
        <c:txPr>
          <a:bodyPr/>
          <a:lstStyle/>
          <a:p>
            <a:pPr>
              <a:defRPr sz="1200"/>
            </a:pPr>
            <a:endParaRPr lang="en-US"/>
          </a:p>
        </c:txPr>
        <c:crossAx val="102390784"/>
        <c:crosses val="autoZero"/>
        <c:auto val="1"/>
        <c:lblAlgn val="ctr"/>
        <c:lblOffset val="100"/>
        <c:noMultiLvlLbl val="0"/>
      </c:catAx>
      <c:valAx>
        <c:axId val="102390784"/>
        <c:scaling>
          <c:orientation val="minMax"/>
        </c:scaling>
        <c:delete val="0"/>
        <c:axPos val="l"/>
        <c:majorGridlines>
          <c:spPr>
            <a:ln>
              <a:noFill/>
            </a:ln>
          </c:spPr>
        </c:majorGridlines>
        <c:numFmt formatCode="0.00%" sourceLinked="1"/>
        <c:majorTickMark val="out"/>
        <c:minorTickMark val="none"/>
        <c:tickLblPos val="nextTo"/>
        <c:txPr>
          <a:bodyPr/>
          <a:lstStyle/>
          <a:p>
            <a:pPr>
              <a:defRPr sz="1800"/>
            </a:pPr>
            <a:endParaRPr lang="en-US"/>
          </a:p>
        </c:txPr>
        <c:crossAx val="102389248"/>
        <c:crosses val="autoZero"/>
        <c:crossBetween val="between"/>
      </c:valAx>
    </c:plotArea>
    <c:legend>
      <c:legendPos val="r"/>
      <c:layout>
        <c:manualLayout>
          <c:xMode val="edge"/>
          <c:yMode val="edge"/>
          <c:x val="0.70429277222700104"/>
          <c:y val="4.3344269466316712E-2"/>
          <c:w val="0.20017633023144835"/>
          <c:h val="0.11575240594925634"/>
        </c:manualLayout>
      </c:layout>
      <c:overlay val="0"/>
      <c:txPr>
        <a:bodyPr/>
        <a:lstStyle/>
        <a:p>
          <a:pPr>
            <a:defRPr sz="1400"/>
          </a:pPr>
          <a:endParaRPr lang="en-US"/>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g"/></Relationships>
</file>

<file path=ppt/diagrams/_rels/drawing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CF43A9-872D-4E36-9124-FF70866B77DF}"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US"/>
        </a:p>
      </dgm:t>
    </dgm:pt>
    <dgm:pt modelId="{66EEF979-45EA-4B02-810B-7EC98A68C62E}">
      <dgm:prSet phldrT="[Text]"/>
      <dgm:spPr>
        <a:solidFill>
          <a:schemeClr val="accent5">
            <a:lumMod val="75000"/>
          </a:schemeClr>
        </a:solidFill>
      </dgm:spPr>
      <dgm:t>
        <a:bodyPr/>
        <a:lstStyle/>
        <a:p>
          <a:r>
            <a:rPr lang="en-US" dirty="0"/>
            <a:t>Data Collection/Inventory: ScoutMuncie</a:t>
          </a:r>
        </a:p>
      </dgm:t>
    </dgm:pt>
    <dgm:pt modelId="{555C846D-C87F-4E11-9C3D-8D497C264FD2}" type="parTrans" cxnId="{A591ED5B-CE6E-41A5-8CC8-3EE15F8DA3E5}">
      <dgm:prSet/>
      <dgm:spPr/>
      <dgm:t>
        <a:bodyPr/>
        <a:lstStyle/>
        <a:p>
          <a:endParaRPr lang="en-US"/>
        </a:p>
      </dgm:t>
    </dgm:pt>
    <dgm:pt modelId="{A5D3507B-4F71-4801-9EC1-2AAB603358F0}" type="sibTrans" cxnId="{A591ED5B-CE6E-41A5-8CC8-3EE15F8DA3E5}">
      <dgm:prSet/>
      <dgm:spPr/>
      <dgm:t>
        <a:bodyPr/>
        <a:lstStyle/>
        <a:p>
          <a:endParaRPr lang="en-US"/>
        </a:p>
      </dgm:t>
    </dgm:pt>
    <dgm:pt modelId="{2CDA8ED1-97BE-4035-A4CF-A1C343403376}">
      <dgm:prSet phldrT="[Text]"/>
      <dgm:spPr>
        <a:solidFill>
          <a:schemeClr val="accent5">
            <a:lumMod val="75000"/>
          </a:schemeClr>
        </a:solidFill>
      </dgm:spPr>
      <dgm:t>
        <a:bodyPr/>
        <a:lstStyle/>
        <a:p>
          <a:r>
            <a:rPr lang="en-US" dirty="0"/>
            <a:t>Historic Preservation: Comprehensive Preservation Plan</a:t>
          </a:r>
        </a:p>
      </dgm:t>
    </dgm:pt>
    <dgm:pt modelId="{B11B99D4-D692-4D4E-BCFE-71E87A91D7C5}" type="parTrans" cxnId="{D7BD96F8-0688-4B96-B3A5-880A257B9A94}">
      <dgm:prSet/>
      <dgm:spPr/>
      <dgm:t>
        <a:bodyPr/>
        <a:lstStyle/>
        <a:p>
          <a:endParaRPr lang="en-US"/>
        </a:p>
      </dgm:t>
    </dgm:pt>
    <dgm:pt modelId="{2AD9850B-256D-4A62-B1CC-8F92445DE36C}" type="sibTrans" cxnId="{D7BD96F8-0688-4B96-B3A5-880A257B9A94}">
      <dgm:prSet/>
      <dgm:spPr/>
      <dgm:t>
        <a:bodyPr/>
        <a:lstStyle/>
        <a:p>
          <a:endParaRPr lang="en-US"/>
        </a:p>
      </dgm:t>
    </dgm:pt>
    <dgm:pt modelId="{EC2D1991-8A9E-4251-9E4B-C6F6E8DCE5CA}" type="pres">
      <dgm:prSet presAssocID="{13CF43A9-872D-4E36-9124-FF70866B77DF}" presName="Name0" presStyleCnt="0">
        <dgm:presLayoutVars>
          <dgm:dir/>
          <dgm:resizeHandles val="exact"/>
        </dgm:presLayoutVars>
      </dgm:prSet>
      <dgm:spPr/>
    </dgm:pt>
    <dgm:pt modelId="{0BDF412E-9C92-47E5-9B80-221685BB36C7}" type="pres">
      <dgm:prSet presAssocID="{13CF43A9-872D-4E36-9124-FF70866B77DF}" presName="fgShape" presStyleLbl="fgShp" presStyleIdx="0" presStyleCnt="1"/>
      <dgm:spPr/>
    </dgm:pt>
    <dgm:pt modelId="{B599C2EE-6A21-4219-ABE1-FC588E2CA1A3}" type="pres">
      <dgm:prSet presAssocID="{13CF43A9-872D-4E36-9124-FF70866B77DF}" presName="linComp" presStyleCnt="0"/>
      <dgm:spPr/>
    </dgm:pt>
    <dgm:pt modelId="{0BB545FE-77D2-4A34-ACFE-BC282F1AE991}" type="pres">
      <dgm:prSet presAssocID="{66EEF979-45EA-4B02-810B-7EC98A68C62E}" presName="compNode" presStyleCnt="0"/>
      <dgm:spPr/>
    </dgm:pt>
    <dgm:pt modelId="{29729615-701F-4E10-AE01-3B73ADD04A0E}" type="pres">
      <dgm:prSet presAssocID="{66EEF979-45EA-4B02-810B-7EC98A68C62E}" presName="bkgdShape" presStyleLbl="node1" presStyleIdx="0" presStyleCnt="2"/>
      <dgm:spPr/>
    </dgm:pt>
    <dgm:pt modelId="{528D500A-4A39-469F-AC8B-08419CD468C9}" type="pres">
      <dgm:prSet presAssocID="{66EEF979-45EA-4B02-810B-7EC98A68C62E}" presName="nodeTx" presStyleLbl="node1" presStyleIdx="0" presStyleCnt="2">
        <dgm:presLayoutVars>
          <dgm:bulletEnabled val="1"/>
        </dgm:presLayoutVars>
      </dgm:prSet>
      <dgm:spPr/>
    </dgm:pt>
    <dgm:pt modelId="{0C346D9B-E7EA-46F3-9C02-A8A9FE47954D}" type="pres">
      <dgm:prSet presAssocID="{66EEF979-45EA-4B02-810B-7EC98A68C62E}" presName="invisiNode" presStyleLbl="node1" presStyleIdx="0" presStyleCnt="2"/>
      <dgm:spPr/>
    </dgm:pt>
    <dgm:pt modelId="{B7325B3D-D825-4165-99B6-3D2899A221CE}" type="pres">
      <dgm:prSet presAssocID="{66EEF979-45EA-4B02-810B-7EC98A68C62E}"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dgm:spPr>
    </dgm:pt>
    <dgm:pt modelId="{25B2D037-32E4-4117-B70B-6E1E0FC82CC4}" type="pres">
      <dgm:prSet presAssocID="{A5D3507B-4F71-4801-9EC1-2AAB603358F0}" presName="sibTrans" presStyleLbl="sibTrans2D1" presStyleIdx="0" presStyleCnt="0"/>
      <dgm:spPr/>
    </dgm:pt>
    <dgm:pt modelId="{B454A662-027D-479D-9EDB-AEC3B321A131}" type="pres">
      <dgm:prSet presAssocID="{2CDA8ED1-97BE-4035-A4CF-A1C343403376}" presName="compNode" presStyleCnt="0"/>
      <dgm:spPr/>
    </dgm:pt>
    <dgm:pt modelId="{46AF13B4-9CA4-44D1-8A78-34FBEBE637F5}" type="pres">
      <dgm:prSet presAssocID="{2CDA8ED1-97BE-4035-A4CF-A1C343403376}" presName="bkgdShape" presStyleLbl="node1" presStyleIdx="1" presStyleCnt="2" custLinFactNeighborX="-1500" custLinFactNeighborY="1484"/>
      <dgm:spPr/>
    </dgm:pt>
    <dgm:pt modelId="{122B1AE6-D230-47CD-8854-22A1231D69B2}" type="pres">
      <dgm:prSet presAssocID="{2CDA8ED1-97BE-4035-A4CF-A1C343403376}" presName="nodeTx" presStyleLbl="node1" presStyleIdx="1" presStyleCnt="2">
        <dgm:presLayoutVars>
          <dgm:bulletEnabled val="1"/>
        </dgm:presLayoutVars>
      </dgm:prSet>
      <dgm:spPr/>
    </dgm:pt>
    <dgm:pt modelId="{E82655D8-B118-4934-987C-BE5098F9E18F}" type="pres">
      <dgm:prSet presAssocID="{2CDA8ED1-97BE-4035-A4CF-A1C343403376}" presName="invisiNode" presStyleLbl="node1" presStyleIdx="1" presStyleCnt="2"/>
      <dgm:spPr/>
    </dgm:pt>
    <dgm:pt modelId="{4418280F-F453-4DA7-B7ED-B01DF8857BAE}" type="pres">
      <dgm:prSet presAssocID="{2CDA8ED1-97BE-4035-A4CF-A1C343403376}" presName="imagNode" presStyleLbl="fgImgPlace1" presStyleIdx="1" presStyleCnt="2" custLinFactNeighborX="3769" custLinFactNeighborY="-19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pt>
  </dgm:ptLst>
  <dgm:cxnLst>
    <dgm:cxn modelId="{D7BD96F8-0688-4B96-B3A5-880A257B9A94}" srcId="{13CF43A9-872D-4E36-9124-FF70866B77DF}" destId="{2CDA8ED1-97BE-4035-A4CF-A1C343403376}" srcOrd="1" destOrd="0" parTransId="{B11B99D4-D692-4D4E-BCFE-71E87A91D7C5}" sibTransId="{2AD9850B-256D-4A62-B1CC-8F92445DE36C}"/>
    <dgm:cxn modelId="{56BD72DC-659E-4CD8-B23C-CE673E07BFB4}" type="presOf" srcId="{A5D3507B-4F71-4801-9EC1-2AAB603358F0}" destId="{25B2D037-32E4-4117-B70B-6E1E0FC82CC4}" srcOrd="0" destOrd="0" presId="urn:microsoft.com/office/officeart/2005/8/layout/hList7"/>
    <dgm:cxn modelId="{F770E090-F523-4FDD-9B9B-303E65937936}" type="presOf" srcId="{13CF43A9-872D-4E36-9124-FF70866B77DF}" destId="{EC2D1991-8A9E-4251-9E4B-C6F6E8DCE5CA}" srcOrd="0" destOrd="0" presId="urn:microsoft.com/office/officeart/2005/8/layout/hList7"/>
    <dgm:cxn modelId="{57B25484-8CB4-47A6-846F-6F2F4DB4ED9C}" type="presOf" srcId="{66EEF979-45EA-4B02-810B-7EC98A68C62E}" destId="{528D500A-4A39-469F-AC8B-08419CD468C9}" srcOrd="1" destOrd="0" presId="urn:microsoft.com/office/officeart/2005/8/layout/hList7"/>
    <dgm:cxn modelId="{BF909C2D-7205-4213-B629-3F79365297AB}" type="presOf" srcId="{2CDA8ED1-97BE-4035-A4CF-A1C343403376}" destId="{122B1AE6-D230-47CD-8854-22A1231D69B2}" srcOrd="1" destOrd="0" presId="urn:microsoft.com/office/officeart/2005/8/layout/hList7"/>
    <dgm:cxn modelId="{66107BAA-62C6-40EE-8441-0A06175A8102}" type="presOf" srcId="{66EEF979-45EA-4B02-810B-7EC98A68C62E}" destId="{29729615-701F-4E10-AE01-3B73ADD04A0E}" srcOrd="0" destOrd="0" presId="urn:microsoft.com/office/officeart/2005/8/layout/hList7"/>
    <dgm:cxn modelId="{A591ED5B-CE6E-41A5-8CC8-3EE15F8DA3E5}" srcId="{13CF43A9-872D-4E36-9124-FF70866B77DF}" destId="{66EEF979-45EA-4B02-810B-7EC98A68C62E}" srcOrd="0" destOrd="0" parTransId="{555C846D-C87F-4E11-9C3D-8D497C264FD2}" sibTransId="{A5D3507B-4F71-4801-9EC1-2AAB603358F0}"/>
    <dgm:cxn modelId="{0AF5DF67-A90C-4E1B-97B7-2D56359A9205}" type="presOf" srcId="{2CDA8ED1-97BE-4035-A4CF-A1C343403376}" destId="{46AF13B4-9CA4-44D1-8A78-34FBEBE637F5}" srcOrd="0" destOrd="0" presId="urn:microsoft.com/office/officeart/2005/8/layout/hList7"/>
    <dgm:cxn modelId="{5A2D2D92-AD5F-46D6-A25E-22D332A19065}" type="presParOf" srcId="{EC2D1991-8A9E-4251-9E4B-C6F6E8DCE5CA}" destId="{0BDF412E-9C92-47E5-9B80-221685BB36C7}" srcOrd="0" destOrd="0" presId="urn:microsoft.com/office/officeart/2005/8/layout/hList7"/>
    <dgm:cxn modelId="{3E5A7289-834D-4510-A5D8-3FE815FF7467}" type="presParOf" srcId="{EC2D1991-8A9E-4251-9E4B-C6F6E8DCE5CA}" destId="{B599C2EE-6A21-4219-ABE1-FC588E2CA1A3}" srcOrd="1" destOrd="0" presId="urn:microsoft.com/office/officeart/2005/8/layout/hList7"/>
    <dgm:cxn modelId="{39C80157-EE9E-45B2-8F2A-44E4FFCF851F}" type="presParOf" srcId="{B599C2EE-6A21-4219-ABE1-FC588E2CA1A3}" destId="{0BB545FE-77D2-4A34-ACFE-BC282F1AE991}" srcOrd="0" destOrd="0" presId="urn:microsoft.com/office/officeart/2005/8/layout/hList7"/>
    <dgm:cxn modelId="{5A6FB6BA-40C9-4E05-8909-702DC7E95EDE}" type="presParOf" srcId="{0BB545FE-77D2-4A34-ACFE-BC282F1AE991}" destId="{29729615-701F-4E10-AE01-3B73ADD04A0E}" srcOrd="0" destOrd="0" presId="urn:microsoft.com/office/officeart/2005/8/layout/hList7"/>
    <dgm:cxn modelId="{AC5B6FC0-EDB6-4022-9B64-198A75F61611}" type="presParOf" srcId="{0BB545FE-77D2-4A34-ACFE-BC282F1AE991}" destId="{528D500A-4A39-469F-AC8B-08419CD468C9}" srcOrd="1" destOrd="0" presId="urn:microsoft.com/office/officeart/2005/8/layout/hList7"/>
    <dgm:cxn modelId="{57588645-EAA2-4A55-B6E0-5E32F6EB81F3}" type="presParOf" srcId="{0BB545FE-77D2-4A34-ACFE-BC282F1AE991}" destId="{0C346D9B-E7EA-46F3-9C02-A8A9FE47954D}" srcOrd="2" destOrd="0" presId="urn:microsoft.com/office/officeart/2005/8/layout/hList7"/>
    <dgm:cxn modelId="{BA3B5D0C-7553-4483-90C4-B26A1D47FDAA}" type="presParOf" srcId="{0BB545FE-77D2-4A34-ACFE-BC282F1AE991}" destId="{B7325B3D-D825-4165-99B6-3D2899A221CE}" srcOrd="3" destOrd="0" presId="urn:microsoft.com/office/officeart/2005/8/layout/hList7"/>
    <dgm:cxn modelId="{92CC25AF-8A01-4945-B456-8897E6944F35}" type="presParOf" srcId="{B599C2EE-6A21-4219-ABE1-FC588E2CA1A3}" destId="{25B2D037-32E4-4117-B70B-6E1E0FC82CC4}" srcOrd="1" destOrd="0" presId="urn:microsoft.com/office/officeart/2005/8/layout/hList7"/>
    <dgm:cxn modelId="{1FA33332-84E6-4B8A-A596-3B49815E934B}" type="presParOf" srcId="{B599C2EE-6A21-4219-ABE1-FC588E2CA1A3}" destId="{B454A662-027D-479D-9EDB-AEC3B321A131}" srcOrd="2" destOrd="0" presId="urn:microsoft.com/office/officeart/2005/8/layout/hList7"/>
    <dgm:cxn modelId="{9F72C0BB-6351-4A10-94A0-3B1F564724F7}" type="presParOf" srcId="{B454A662-027D-479D-9EDB-AEC3B321A131}" destId="{46AF13B4-9CA4-44D1-8A78-34FBEBE637F5}" srcOrd="0" destOrd="0" presId="urn:microsoft.com/office/officeart/2005/8/layout/hList7"/>
    <dgm:cxn modelId="{6C00997C-3079-402D-933D-4498134ADD72}" type="presParOf" srcId="{B454A662-027D-479D-9EDB-AEC3B321A131}" destId="{122B1AE6-D230-47CD-8854-22A1231D69B2}" srcOrd="1" destOrd="0" presId="urn:microsoft.com/office/officeart/2005/8/layout/hList7"/>
    <dgm:cxn modelId="{E8909086-66E7-4EDB-A3C7-8516F83160E8}" type="presParOf" srcId="{B454A662-027D-479D-9EDB-AEC3B321A131}" destId="{E82655D8-B118-4934-987C-BE5098F9E18F}" srcOrd="2" destOrd="0" presId="urn:microsoft.com/office/officeart/2005/8/layout/hList7"/>
    <dgm:cxn modelId="{3EEE7629-2E9F-40EE-A827-1FAA81968074}" type="presParOf" srcId="{B454A662-027D-479D-9EDB-AEC3B321A131}" destId="{4418280F-F453-4DA7-B7ED-B01DF8857BA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2CF224-BD54-4041-B478-3708ED02430E}"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lang="en-US"/>
        </a:p>
      </dgm:t>
    </dgm:pt>
    <dgm:pt modelId="{FD846F15-4262-4FBD-BA24-AD7194968D56}">
      <dgm:prSet phldrT="[Text]" custT="1"/>
      <dgm:spPr/>
      <dgm:t>
        <a:bodyPr/>
        <a:lstStyle/>
        <a:p>
          <a:r>
            <a:rPr lang="en-US" sz="1400" dirty="0"/>
            <a:t>Vacancy lowers property values</a:t>
          </a:r>
        </a:p>
      </dgm:t>
    </dgm:pt>
    <dgm:pt modelId="{3181541D-E0F9-4EBE-8FCB-BD99283437CD}" type="parTrans" cxnId="{0F5FC835-08B9-4AAA-BBCD-E574D716E50C}">
      <dgm:prSet/>
      <dgm:spPr/>
      <dgm:t>
        <a:bodyPr/>
        <a:lstStyle/>
        <a:p>
          <a:endParaRPr lang="en-US" sz="3200"/>
        </a:p>
      </dgm:t>
    </dgm:pt>
    <dgm:pt modelId="{5E553323-769F-4B37-A8BD-F457FE006591}" type="sibTrans" cxnId="{0F5FC835-08B9-4AAA-BBCD-E574D716E50C}">
      <dgm:prSet/>
      <dgm:spPr/>
      <dgm:t>
        <a:bodyPr/>
        <a:lstStyle/>
        <a:p>
          <a:endParaRPr lang="en-US" sz="3200"/>
        </a:p>
      </dgm:t>
    </dgm:pt>
    <dgm:pt modelId="{FDA57125-CB58-48CA-9D53-AB4942DEA870}">
      <dgm:prSet phldrT="[Text]" custT="1"/>
      <dgm:spPr/>
      <dgm:t>
        <a:bodyPr/>
        <a:lstStyle/>
        <a:p>
          <a:r>
            <a:rPr lang="en-US" sz="1400" dirty="0"/>
            <a:t>Properties with little to no value</a:t>
          </a:r>
        </a:p>
      </dgm:t>
    </dgm:pt>
    <dgm:pt modelId="{692DEF79-0055-410C-B774-AFD64600BA0F}" type="parTrans" cxnId="{3647408F-45C0-4B14-9614-06211197B889}">
      <dgm:prSet/>
      <dgm:spPr/>
      <dgm:t>
        <a:bodyPr/>
        <a:lstStyle/>
        <a:p>
          <a:endParaRPr lang="en-US" sz="3200"/>
        </a:p>
      </dgm:t>
    </dgm:pt>
    <dgm:pt modelId="{30102B25-3126-4BE9-BB26-57CC5FBD25CA}" type="sibTrans" cxnId="{3647408F-45C0-4B14-9614-06211197B889}">
      <dgm:prSet/>
      <dgm:spPr/>
      <dgm:t>
        <a:bodyPr/>
        <a:lstStyle/>
        <a:p>
          <a:endParaRPr lang="en-US" sz="3200"/>
        </a:p>
      </dgm:t>
    </dgm:pt>
    <dgm:pt modelId="{A1703815-F45B-43AD-BA89-B33D43E8A560}">
      <dgm:prSet phldrT="[Text]" custT="1"/>
      <dgm:spPr/>
      <dgm:t>
        <a:bodyPr/>
        <a:lstStyle/>
        <a:p>
          <a:r>
            <a:rPr lang="en-US" sz="1400" dirty="0"/>
            <a:t>No financing or insurance  available for blighted properties</a:t>
          </a:r>
        </a:p>
      </dgm:t>
    </dgm:pt>
    <dgm:pt modelId="{B86CFE77-B741-4EC8-A2DD-AC375DE6D82E}" type="parTrans" cxnId="{A67A2C6A-9C36-48D3-8168-637869796BD5}">
      <dgm:prSet/>
      <dgm:spPr/>
      <dgm:t>
        <a:bodyPr/>
        <a:lstStyle/>
        <a:p>
          <a:endParaRPr lang="en-US" sz="3200"/>
        </a:p>
      </dgm:t>
    </dgm:pt>
    <dgm:pt modelId="{A5956A89-2569-42B5-8763-2047D231FE22}" type="sibTrans" cxnId="{A67A2C6A-9C36-48D3-8168-637869796BD5}">
      <dgm:prSet/>
      <dgm:spPr/>
      <dgm:t>
        <a:bodyPr/>
        <a:lstStyle/>
        <a:p>
          <a:endParaRPr lang="en-US" sz="3200"/>
        </a:p>
      </dgm:t>
    </dgm:pt>
    <dgm:pt modelId="{F88ED574-470C-47E4-AF93-EE38BC357886}">
      <dgm:prSet phldrT="[Text]" custT="1"/>
      <dgm:spPr/>
      <dgm:t>
        <a:bodyPr/>
        <a:lstStyle/>
        <a:p>
          <a:r>
            <a:rPr lang="en-US" sz="1400" dirty="0"/>
            <a:t>Lower tax values strain city budget</a:t>
          </a:r>
        </a:p>
      </dgm:t>
    </dgm:pt>
    <dgm:pt modelId="{55C4B57A-244F-404A-90B5-068DF4CDFD06}" type="parTrans" cxnId="{D3BADED3-C87C-420B-901B-C7C46C5E4379}">
      <dgm:prSet/>
      <dgm:spPr/>
      <dgm:t>
        <a:bodyPr/>
        <a:lstStyle/>
        <a:p>
          <a:endParaRPr lang="en-US" sz="3200"/>
        </a:p>
      </dgm:t>
    </dgm:pt>
    <dgm:pt modelId="{D85A3B97-AA61-4D19-B3E3-3092CCF9CE06}" type="sibTrans" cxnId="{D3BADED3-C87C-420B-901B-C7C46C5E4379}">
      <dgm:prSet/>
      <dgm:spPr/>
      <dgm:t>
        <a:bodyPr/>
        <a:lstStyle/>
        <a:p>
          <a:endParaRPr lang="en-US" sz="3200"/>
        </a:p>
      </dgm:t>
    </dgm:pt>
    <dgm:pt modelId="{636EE51F-7A5F-4B13-A803-C6D3ED467A0A}">
      <dgm:prSet phldrT="[Text]" custT="1"/>
      <dgm:spPr/>
      <dgm:t>
        <a:bodyPr/>
        <a:lstStyle/>
        <a:p>
          <a:r>
            <a:rPr lang="en-US" sz="1400" dirty="0"/>
            <a:t>Scarce resources to perform same city services</a:t>
          </a:r>
        </a:p>
      </dgm:t>
    </dgm:pt>
    <dgm:pt modelId="{9DF14FE5-4348-4CF0-AB8E-2DA65BD59C09}" type="parTrans" cxnId="{D9D48546-CBE7-476E-BCE9-B57F8A458266}">
      <dgm:prSet/>
      <dgm:spPr/>
      <dgm:t>
        <a:bodyPr/>
        <a:lstStyle/>
        <a:p>
          <a:endParaRPr lang="en-US" sz="3200"/>
        </a:p>
      </dgm:t>
    </dgm:pt>
    <dgm:pt modelId="{032D0C1D-EC4B-45C4-8FAB-25B28643D5BC}" type="sibTrans" cxnId="{D9D48546-CBE7-476E-BCE9-B57F8A458266}">
      <dgm:prSet/>
      <dgm:spPr/>
      <dgm:t>
        <a:bodyPr/>
        <a:lstStyle/>
        <a:p>
          <a:endParaRPr lang="en-US" sz="3200"/>
        </a:p>
      </dgm:t>
    </dgm:pt>
    <dgm:pt modelId="{BC8C9BDD-C96F-43AB-9E61-56D1AEB13111}">
      <dgm:prSet custT="1"/>
      <dgm:spPr/>
      <dgm:t>
        <a:bodyPr/>
        <a:lstStyle/>
        <a:p>
          <a:r>
            <a:rPr lang="en-US" sz="1400" dirty="0"/>
            <a:t>Public safety concerns with vacancy</a:t>
          </a:r>
        </a:p>
      </dgm:t>
    </dgm:pt>
    <dgm:pt modelId="{805BA5E1-3EDC-4D3B-AD74-FD521792B6C5}" type="parTrans" cxnId="{112DED26-A2ED-4A87-B2AD-862722710F66}">
      <dgm:prSet/>
      <dgm:spPr/>
      <dgm:t>
        <a:bodyPr/>
        <a:lstStyle/>
        <a:p>
          <a:endParaRPr lang="en-US" sz="3200"/>
        </a:p>
      </dgm:t>
    </dgm:pt>
    <dgm:pt modelId="{A3ECC879-651A-4DCC-A085-7B10ACAB34BB}" type="sibTrans" cxnId="{112DED26-A2ED-4A87-B2AD-862722710F66}">
      <dgm:prSet/>
      <dgm:spPr/>
      <dgm:t>
        <a:bodyPr/>
        <a:lstStyle/>
        <a:p>
          <a:endParaRPr lang="en-US" sz="3200"/>
        </a:p>
      </dgm:t>
    </dgm:pt>
    <dgm:pt modelId="{6F5C4FF5-6F3D-449A-8BA6-3CCBE709209D}" type="pres">
      <dgm:prSet presAssocID="{572CF224-BD54-4041-B478-3708ED02430E}" presName="cycle" presStyleCnt="0">
        <dgm:presLayoutVars>
          <dgm:dir/>
          <dgm:resizeHandles val="exact"/>
        </dgm:presLayoutVars>
      </dgm:prSet>
      <dgm:spPr/>
    </dgm:pt>
    <dgm:pt modelId="{D3F12276-332C-4774-981E-F054C9EBAA93}" type="pres">
      <dgm:prSet presAssocID="{FD846F15-4262-4FBD-BA24-AD7194968D56}" presName="node" presStyleLbl="node1" presStyleIdx="0" presStyleCnt="6">
        <dgm:presLayoutVars>
          <dgm:bulletEnabled val="1"/>
        </dgm:presLayoutVars>
      </dgm:prSet>
      <dgm:spPr/>
    </dgm:pt>
    <dgm:pt modelId="{0738BA31-A0A7-42AD-B914-97699CEB07A6}" type="pres">
      <dgm:prSet presAssocID="{FD846F15-4262-4FBD-BA24-AD7194968D56}" presName="spNode" presStyleCnt="0"/>
      <dgm:spPr/>
    </dgm:pt>
    <dgm:pt modelId="{23FCD1A6-4777-4C77-B8F5-8F3CC0144156}" type="pres">
      <dgm:prSet presAssocID="{5E553323-769F-4B37-A8BD-F457FE006591}" presName="sibTrans" presStyleLbl="sibTrans1D1" presStyleIdx="0" presStyleCnt="6"/>
      <dgm:spPr/>
    </dgm:pt>
    <dgm:pt modelId="{CEB8EA10-4130-495C-8590-6CC363DC6565}" type="pres">
      <dgm:prSet presAssocID="{FDA57125-CB58-48CA-9D53-AB4942DEA870}" presName="node" presStyleLbl="node1" presStyleIdx="1" presStyleCnt="6">
        <dgm:presLayoutVars>
          <dgm:bulletEnabled val="1"/>
        </dgm:presLayoutVars>
      </dgm:prSet>
      <dgm:spPr/>
    </dgm:pt>
    <dgm:pt modelId="{A8CC23BF-A19D-469A-AC45-41DE22136443}" type="pres">
      <dgm:prSet presAssocID="{FDA57125-CB58-48CA-9D53-AB4942DEA870}" presName="spNode" presStyleCnt="0"/>
      <dgm:spPr/>
    </dgm:pt>
    <dgm:pt modelId="{53498AC8-B5B9-4CA6-A746-697D520EED2B}" type="pres">
      <dgm:prSet presAssocID="{30102B25-3126-4BE9-BB26-57CC5FBD25CA}" presName="sibTrans" presStyleLbl="sibTrans1D1" presStyleIdx="1" presStyleCnt="6"/>
      <dgm:spPr/>
    </dgm:pt>
    <dgm:pt modelId="{C4BFCD53-EB09-4F6B-B72C-69C351759BF5}" type="pres">
      <dgm:prSet presAssocID="{A1703815-F45B-43AD-BA89-B33D43E8A560}" presName="node" presStyleLbl="node1" presStyleIdx="2" presStyleCnt="6">
        <dgm:presLayoutVars>
          <dgm:bulletEnabled val="1"/>
        </dgm:presLayoutVars>
      </dgm:prSet>
      <dgm:spPr/>
    </dgm:pt>
    <dgm:pt modelId="{563489E2-296E-4DBF-A7AB-331B33C190CC}" type="pres">
      <dgm:prSet presAssocID="{A1703815-F45B-43AD-BA89-B33D43E8A560}" presName="spNode" presStyleCnt="0"/>
      <dgm:spPr/>
    </dgm:pt>
    <dgm:pt modelId="{EF58192F-3772-4BAC-ACEC-42A3BAAD67C2}" type="pres">
      <dgm:prSet presAssocID="{A5956A89-2569-42B5-8763-2047D231FE22}" presName="sibTrans" presStyleLbl="sibTrans1D1" presStyleIdx="2" presStyleCnt="6"/>
      <dgm:spPr/>
    </dgm:pt>
    <dgm:pt modelId="{8C068A36-D5B0-405D-89C2-E5EE50804A07}" type="pres">
      <dgm:prSet presAssocID="{BC8C9BDD-C96F-43AB-9E61-56D1AEB13111}" presName="node" presStyleLbl="node1" presStyleIdx="3" presStyleCnt="6">
        <dgm:presLayoutVars>
          <dgm:bulletEnabled val="1"/>
        </dgm:presLayoutVars>
      </dgm:prSet>
      <dgm:spPr/>
    </dgm:pt>
    <dgm:pt modelId="{8D8E1B75-5699-45A7-BD43-81E3B7092B59}" type="pres">
      <dgm:prSet presAssocID="{BC8C9BDD-C96F-43AB-9E61-56D1AEB13111}" presName="spNode" presStyleCnt="0"/>
      <dgm:spPr/>
    </dgm:pt>
    <dgm:pt modelId="{44B66147-2AA7-46FA-BBEA-1BC3C2A3DDB2}" type="pres">
      <dgm:prSet presAssocID="{A3ECC879-651A-4DCC-A085-7B10ACAB34BB}" presName="sibTrans" presStyleLbl="sibTrans1D1" presStyleIdx="3" presStyleCnt="6"/>
      <dgm:spPr/>
    </dgm:pt>
    <dgm:pt modelId="{FA98EF2E-A249-4EC3-82F4-C61CFE60D437}" type="pres">
      <dgm:prSet presAssocID="{F88ED574-470C-47E4-AF93-EE38BC357886}" presName="node" presStyleLbl="node1" presStyleIdx="4" presStyleCnt="6">
        <dgm:presLayoutVars>
          <dgm:bulletEnabled val="1"/>
        </dgm:presLayoutVars>
      </dgm:prSet>
      <dgm:spPr/>
    </dgm:pt>
    <dgm:pt modelId="{8430127E-8F3B-43EE-8A9A-38BE49ED84C7}" type="pres">
      <dgm:prSet presAssocID="{F88ED574-470C-47E4-AF93-EE38BC357886}" presName="spNode" presStyleCnt="0"/>
      <dgm:spPr/>
    </dgm:pt>
    <dgm:pt modelId="{2C31DE5D-19D5-4E24-A399-E8934E9BA24E}" type="pres">
      <dgm:prSet presAssocID="{D85A3B97-AA61-4D19-B3E3-3092CCF9CE06}" presName="sibTrans" presStyleLbl="sibTrans1D1" presStyleIdx="4" presStyleCnt="6"/>
      <dgm:spPr/>
    </dgm:pt>
    <dgm:pt modelId="{BC489A81-386B-48DA-BEB9-5F9F869B4714}" type="pres">
      <dgm:prSet presAssocID="{636EE51F-7A5F-4B13-A803-C6D3ED467A0A}" presName="node" presStyleLbl="node1" presStyleIdx="5" presStyleCnt="6">
        <dgm:presLayoutVars>
          <dgm:bulletEnabled val="1"/>
        </dgm:presLayoutVars>
      </dgm:prSet>
      <dgm:spPr/>
    </dgm:pt>
    <dgm:pt modelId="{9267ED58-D5F7-4DCC-B919-D7F732BA793D}" type="pres">
      <dgm:prSet presAssocID="{636EE51F-7A5F-4B13-A803-C6D3ED467A0A}" presName="spNode" presStyleCnt="0"/>
      <dgm:spPr/>
    </dgm:pt>
    <dgm:pt modelId="{96EE01D4-E947-4373-A7C8-CBBF43266961}" type="pres">
      <dgm:prSet presAssocID="{032D0C1D-EC4B-45C4-8FAB-25B28643D5BC}" presName="sibTrans" presStyleLbl="sibTrans1D1" presStyleIdx="5" presStyleCnt="6"/>
      <dgm:spPr/>
    </dgm:pt>
  </dgm:ptLst>
  <dgm:cxnLst>
    <dgm:cxn modelId="{D7D2FA06-22AE-4E30-8991-5BA8C30BD272}" type="presOf" srcId="{F88ED574-470C-47E4-AF93-EE38BC357886}" destId="{FA98EF2E-A249-4EC3-82F4-C61CFE60D437}" srcOrd="0" destOrd="0" presId="urn:microsoft.com/office/officeart/2005/8/layout/cycle6"/>
    <dgm:cxn modelId="{AFA482AD-A8FF-44D0-9504-E75EE87D6CC2}" type="presOf" srcId="{FDA57125-CB58-48CA-9D53-AB4942DEA870}" destId="{CEB8EA10-4130-495C-8590-6CC363DC6565}" srcOrd="0" destOrd="0" presId="urn:microsoft.com/office/officeart/2005/8/layout/cycle6"/>
    <dgm:cxn modelId="{F5D8B748-27F9-4083-8889-D6A54CFC4D73}" type="presOf" srcId="{572CF224-BD54-4041-B478-3708ED02430E}" destId="{6F5C4FF5-6F3D-449A-8BA6-3CCBE709209D}" srcOrd="0" destOrd="0" presId="urn:microsoft.com/office/officeart/2005/8/layout/cycle6"/>
    <dgm:cxn modelId="{0F5FC835-08B9-4AAA-BBCD-E574D716E50C}" srcId="{572CF224-BD54-4041-B478-3708ED02430E}" destId="{FD846F15-4262-4FBD-BA24-AD7194968D56}" srcOrd="0" destOrd="0" parTransId="{3181541D-E0F9-4EBE-8FCB-BD99283437CD}" sibTransId="{5E553323-769F-4B37-A8BD-F457FE006591}"/>
    <dgm:cxn modelId="{EA2530AD-22A4-47FA-B640-DF7E9BBC6019}" type="presOf" srcId="{A1703815-F45B-43AD-BA89-B33D43E8A560}" destId="{C4BFCD53-EB09-4F6B-B72C-69C351759BF5}" srcOrd="0" destOrd="0" presId="urn:microsoft.com/office/officeart/2005/8/layout/cycle6"/>
    <dgm:cxn modelId="{F73F4F01-2464-49EA-8003-84C96849C144}" type="presOf" srcId="{FD846F15-4262-4FBD-BA24-AD7194968D56}" destId="{D3F12276-332C-4774-981E-F054C9EBAA93}" srcOrd="0" destOrd="0" presId="urn:microsoft.com/office/officeart/2005/8/layout/cycle6"/>
    <dgm:cxn modelId="{35246442-B800-4AF7-87D0-7D255A0FC95E}" type="presOf" srcId="{30102B25-3126-4BE9-BB26-57CC5FBD25CA}" destId="{53498AC8-B5B9-4CA6-A746-697D520EED2B}" srcOrd="0" destOrd="0" presId="urn:microsoft.com/office/officeart/2005/8/layout/cycle6"/>
    <dgm:cxn modelId="{53269B03-AFA1-4BDC-B4B7-19ECB1E2E250}" type="presOf" srcId="{D85A3B97-AA61-4D19-B3E3-3092CCF9CE06}" destId="{2C31DE5D-19D5-4E24-A399-E8934E9BA24E}" srcOrd="0" destOrd="0" presId="urn:microsoft.com/office/officeart/2005/8/layout/cycle6"/>
    <dgm:cxn modelId="{32568211-C52E-49C7-A9CE-281514D03DE4}" type="presOf" srcId="{BC8C9BDD-C96F-43AB-9E61-56D1AEB13111}" destId="{8C068A36-D5B0-405D-89C2-E5EE50804A07}" srcOrd="0" destOrd="0" presId="urn:microsoft.com/office/officeart/2005/8/layout/cycle6"/>
    <dgm:cxn modelId="{F0B2A30D-E366-42DD-A2C7-3BC7C5473443}" type="presOf" srcId="{A5956A89-2569-42B5-8763-2047D231FE22}" destId="{EF58192F-3772-4BAC-ACEC-42A3BAAD67C2}" srcOrd="0" destOrd="0" presId="urn:microsoft.com/office/officeart/2005/8/layout/cycle6"/>
    <dgm:cxn modelId="{CBD3C9DA-B896-4DA1-9961-EB3EFEF219FC}" type="presOf" srcId="{032D0C1D-EC4B-45C4-8FAB-25B28643D5BC}" destId="{96EE01D4-E947-4373-A7C8-CBBF43266961}" srcOrd="0" destOrd="0" presId="urn:microsoft.com/office/officeart/2005/8/layout/cycle6"/>
    <dgm:cxn modelId="{D3BADED3-C87C-420B-901B-C7C46C5E4379}" srcId="{572CF224-BD54-4041-B478-3708ED02430E}" destId="{F88ED574-470C-47E4-AF93-EE38BC357886}" srcOrd="4" destOrd="0" parTransId="{55C4B57A-244F-404A-90B5-068DF4CDFD06}" sibTransId="{D85A3B97-AA61-4D19-B3E3-3092CCF9CE06}"/>
    <dgm:cxn modelId="{D9D48546-CBE7-476E-BCE9-B57F8A458266}" srcId="{572CF224-BD54-4041-B478-3708ED02430E}" destId="{636EE51F-7A5F-4B13-A803-C6D3ED467A0A}" srcOrd="5" destOrd="0" parTransId="{9DF14FE5-4348-4CF0-AB8E-2DA65BD59C09}" sibTransId="{032D0C1D-EC4B-45C4-8FAB-25B28643D5BC}"/>
    <dgm:cxn modelId="{A8C81ED1-FD11-4319-ADEB-1D3A23BF045C}" type="presOf" srcId="{A3ECC879-651A-4DCC-A085-7B10ACAB34BB}" destId="{44B66147-2AA7-46FA-BBEA-1BC3C2A3DDB2}" srcOrd="0" destOrd="0" presId="urn:microsoft.com/office/officeart/2005/8/layout/cycle6"/>
    <dgm:cxn modelId="{112DED26-A2ED-4A87-B2AD-862722710F66}" srcId="{572CF224-BD54-4041-B478-3708ED02430E}" destId="{BC8C9BDD-C96F-43AB-9E61-56D1AEB13111}" srcOrd="3" destOrd="0" parTransId="{805BA5E1-3EDC-4D3B-AD74-FD521792B6C5}" sibTransId="{A3ECC879-651A-4DCC-A085-7B10ACAB34BB}"/>
    <dgm:cxn modelId="{ED2D7496-9246-4591-9454-05752868AC71}" type="presOf" srcId="{636EE51F-7A5F-4B13-A803-C6D3ED467A0A}" destId="{BC489A81-386B-48DA-BEB9-5F9F869B4714}" srcOrd="0" destOrd="0" presId="urn:microsoft.com/office/officeart/2005/8/layout/cycle6"/>
    <dgm:cxn modelId="{3647408F-45C0-4B14-9614-06211197B889}" srcId="{572CF224-BD54-4041-B478-3708ED02430E}" destId="{FDA57125-CB58-48CA-9D53-AB4942DEA870}" srcOrd="1" destOrd="0" parTransId="{692DEF79-0055-410C-B774-AFD64600BA0F}" sibTransId="{30102B25-3126-4BE9-BB26-57CC5FBD25CA}"/>
    <dgm:cxn modelId="{A67A2C6A-9C36-48D3-8168-637869796BD5}" srcId="{572CF224-BD54-4041-B478-3708ED02430E}" destId="{A1703815-F45B-43AD-BA89-B33D43E8A560}" srcOrd="2" destOrd="0" parTransId="{B86CFE77-B741-4EC8-A2DD-AC375DE6D82E}" sibTransId="{A5956A89-2569-42B5-8763-2047D231FE22}"/>
    <dgm:cxn modelId="{4AFDC521-93DA-4935-A554-7D82C2302EA4}" type="presOf" srcId="{5E553323-769F-4B37-A8BD-F457FE006591}" destId="{23FCD1A6-4777-4C77-B8F5-8F3CC0144156}" srcOrd="0" destOrd="0" presId="urn:microsoft.com/office/officeart/2005/8/layout/cycle6"/>
    <dgm:cxn modelId="{B80C04B0-AE81-4F95-8DC0-4D1B789760FE}" type="presParOf" srcId="{6F5C4FF5-6F3D-449A-8BA6-3CCBE709209D}" destId="{D3F12276-332C-4774-981E-F054C9EBAA93}" srcOrd="0" destOrd="0" presId="urn:microsoft.com/office/officeart/2005/8/layout/cycle6"/>
    <dgm:cxn modelId="{12E8C334-2EF1-4A1D-85F5-3FF4CE7423F0}" type="presParOf" srcId="{6F5C4FF5-6F3D-449A-8BA6-3CCBE709209D}" destId="{0738BA31-A0A7-42AD-B914-97699CEB07A6}" srcOrd="1" destOrd="0" presId="urn:microsoft.com/office/officeart/2005/8/layout/cycle6"/>
    <dgm:cxn modelId="{1FC74231-AC7B-487C-B5BE-722D864A8CE8}" type="presParOf" srcId="{6F5C4FF5-6F3D-449A-8BA6-3CCBE709209D}" destId="{23FCD1A6-4777-4C77-B8F5-8F3CC0144156}" srcOrd="2" destOrd="0" presId="urn:microsoft.com/office/officeart/2005/8/layout/cycle6"/>
    <dgm:cxn modelId="{A9C53C29-959B-4BC9-9C11-3E5A91C2AAF9}" type="presParOf" srcId="{6F5C4FF5-6F3D-449A-8BA6-3CCBE709209D}" destId="{CEB8EA10-4130-495C-8590-6CC363DC6565}" srcOrd="3" destOrd="0" presId="urn:microsoft.com/office/officeart/2005/8/layout/cycle6"/>
    <dgm:cxn modelId="{CD3B46EE-E827-414A-A101-B4ECE29A61BF}" type="presParOf" srcId="{6F5C4FF5-6F3D-449A-8BA6-3CCBE709209D}" destId="{A8CC23BF-A19D-469A-AC45-41DE22136443}" srcOrd="4" destOrd="0" presId="urn:microsoft.com/office/officeart/2005/8/layout/cycle6"/>
    <dgm:cxn modelId="{5CEBFAE2-DAB4-4997-BCB8-7C2E6FDB7250}" type="presParOf" srcId="{6F5C4FF5-6F3D-449A-8BA6-3CCBE709209D}" destId="{53498AC8-B5B9-4CA6-A746-697D520EED2B}" srcOrd="5" destOrd="0" presId="urn:microsoft.com/office/officeart/2005/8/layout/cycle6"/>
    <dgm:cxn modelId="{5D8BDC1B-2628-4A43-AD0C-E686BFFC4303}" type="presParOf" srcId="{6F5C4FF5-6F3D-449A-8BA6-3CCBE709209D}" destId="{C4BFCD53-EB09-4F6B-B72C-69C351759BF5}" srcOrd="6" destOrd="0" presId="urn:microsoft.com/office/officeart/2005/8/layout/cycle6"/>
    <dgm:cxn modelId="{F917DFA9-16D0-4301-B22B-14CDF82008FB}" type="presParOf" srcId="{6F5C4FF5-6F3D-449A-8BA6-3CCBE709209D}" destId="{563489E2-296E-4DBF-A7AB-331B33C190CC}" srcOrd="7" destOrd="0" presId="urn:microsoft.com/office/officeart/2005/8/layout/cycle6"/>
    <dgm:cxn modelId="{D5146B35-29CD-4A93-9480-E5369D954C6D}" type="presParOf" srcId="{6F5C4FF5-6F3D-449A-8BA6-3CCBE709209D}" destId="{EF58192F-3772-4BAC-ACEC-42A3BAAD67C2}" srcOrd="8" destOrd="0" presId="urn:microsoft.com/office/officeart/2005/8/layout/cycle6"/>
    <dgm:cxn modelId="{DCAD0D69-3B9E-4177-8651-837AD686BE34}" type="presParOf" srcId="{6F5C4FF5-6F3D-449A-8BA6-3CCBE709209D}" destId="{8C068A36-D5B0-405D-89C2-E5EE50804A07}" srcOrd="9" destOrd="0" presId="urn:microsoft.com/office/officeart/2005/8/layout/cycle6"/>
    <dgm:cxn modelId="{695F591E-90F5-4946-BE4A-83A85565F806}" type="presParOf" srcId="{6F5C4FF5-6F3D-449A-8BA6-3CCBE709209D}" destId="{8D8E1B75-5699-45A7-BD43-81E3B7092B59}" srcOrd="10" destOrd="0" presId="urn:microsoft.com/office/officeart/2005/8/layout/cycle6"/>
    <dgm:cxn modelId="{46774D9B-7C76-4499-BCD9-2FD1B304F2B0}" type="presParOf" srcId="{6F5C4FF5-6F3D-449A-8BA6-3CCBE709209D}" destId="{44B66147-2AA7-46FA-BBEA-1BC3C2A3DDB2}" srcOrd="11" destOrd="0" presId="urn:microsoft.com/office/officeart/2005/8/layout/cycle6"/>
    <dgm:cxn modelId="{32625A2B-37E9-4E68-8F08-D9C28A6C0AD6}" type="presParOf" srcId="{6F5C4FF5-6F3D-449A-8BA6-3CCBE709209D}" destId="{FA98EF2E-A249-4EC3-82F4-C61CFE60D437}" srcOrd="12" destOrd="0" presId="urn:microsoft.com/office/officeart/2005/8/layout/cycle6"/>
    <dgm:cxn modelId="{98094AF7-3E33-40EA-90C9-FD694BD1D365}" type="presParOf" srcId="{6F5C4FF5-6F3D-449A-8BA6-3CCBE709209D}" destId="{8430127E-8F3B-43EE-8A9A-38BE49ED84C7}" srcOrd="13" destOrd="0" presId="urn:microsoft.com/office/officeart/2005/8/layout/cycle6"/>
    <dgm:cxn modelId="{D9969AE4-446B-490D-B2CB-332FC251D9C9}" type="presParOf" srcId="{6F5C4FF5-6F3D-449A-8BA6-3CCBE709209D}" destId="{2C31DE5D-19D5-4E24-A399-E8934E9BA24E}" srcOrd="14" destOrd="0" presId="urn:microsoft.com/office/officeart/2005/8/layout/cycle6"/>
    <dgm:cxn modelId="{05983488-EA58-422A-A090-0C949704738E}" type="presParOf" srcId="{6F5C4FF5-6F3D-449A-8BA6-3CCBE709209D}" destId="{BC489A81-386B-48DA-BEB9-5F9F869B4714}" srcOrd="15" destOrd="0" presId="urn:microsoft.com/office/officeart/2005/8/layout/cycle6"/>
    <dgm:cxn modelId="{CE0D7820-DC7C-4C01-92A0-D2B9481ECB13}" type="presParOf" srcId="{6F5C4FF5-6F3D-449A-8BA6-3CCBE709209D}" destId="{9267ED58-D5F7-4DCC-B919-D7F732BA793D}" srcOrd="16" destOrd="0" presId="urn:microsoft.com/office/officeart/2005/8/layout/cycle6"/>
    <dgm:cxn modelId="{914F7347-B10B-4864-B8C7-5141495880C5}" type="presParOf" srcId="{6F5C4FF5-6F3D-449A-8BA6-3CCBE709209D}" destId="{96EE01D4-E947-4373-A7C8-CBBF43266961}"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094470B-C463-47C0-9F1C-B62B6965DBF5}"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lang="en-US"/>
        </a:p>
      </dgm:t>
    </dgm:pt>
    <dgm:pt modelId="{C2A2FA21-8CAA-4E6C-9BB0-F315FFCF92F7}">
      <dgm:prSet phldrT="[Text]"/>
      <dgm:spPr/>
      <dgm:t>
        <a:bodyPr/>
        <a:lstStyle/>
        <a:p>
          <a:r>
            <a:rPr lang="en-US" dirty="0"/>
            <a:t>Strategic investment</a:t>
          </a:r>
        </a:p>
      </dgm:t>
    </dgm:pt>
    <dgm:pt modelId="{825D7260-B286-4246-8787-CBE5E7222A96}" type="parTrans" cxnId="{77DE3EDE-A1F6-4576-95B0-757FA75D15F9}">
      <dgm:prSet/>
      <dgm:spPr/>
      <dgm:t>
        <a:bodyPr/>
        <a:lstStyle/>
        <a:p>
          <a:endParaRPr lang="en-US"/>
        </a:p>
      </dgm:t>
    </dgm:pt>
    <dgm:pt modelId="{A2CDDAC3-3B21-4821-8DC8-B7A07AF8EA68}" type="sibTrans" cxnId="{77DE3EDE-A1F6-4576-95B0-757FA75D15F9}">
      <dgm:prSet/>
      <dgm:spPr/>
      <dgm:t>
        <a:bodyPr/>
        <a:lstStyle/>
        <a:p>
          <a:endParaRPr lang="en-US"/>
        </a:p>
      </dgm:t>
    </dgm:pt>
    <dgm:pt modelId="{9B0FA886-D3CE-4806-9C82-5D9AF0F7E120}">
      <dgm:prSet phldrT="[Text]"/>
      <dgm:spPr/>
      <dgm:t>
        <a:bodyPr/>
        <a:lstStyle/>
        <a:p>
          <a:r>
            <a:rPr lang="en-US" dirty="0"/>
            <a:t>Sustainable and fiscally responsible development</a:t>
          </a:r>
        </a:p>
      </dgm:t>
    </dgm:pt>
    <dgm:pt modelId="{79D369A3-769C-4198-B278-3F8719334376}" type="parTrans" cxnId="{4B20CF45-F067-4F5B-AB01-0A9415986046}">
      <dgm:prSet/>
      <dgm:spPr/>
      <dgm:t>
        <a:bodyPr/>
        <a:lstStyle/>
        <a:p>
          <a:endParaRPr lang="en-US"/>
        </a:p>
      </dgm:t>
    </dgm:pt>
    <dgm:pt modelId="{0C5600AE-AED6-4676-AC0A-31BA8D7E28F9}" type="sibTrans" cxnId="{4B20CF45-F067-4F5B-AB01-0A9415986046}">
      <dgm:prSet/>
      <dgm:spPr/>
      <dgm:t>
        <a:bodyPr/>
        <a:lstStyle/>
        <a:p>
          <a:endParaRPr lang="en-US"/>
        </a:p>
      </dgm:t>
    </dgm:pt>
    <dgm:pt modelId="{48B76DD1-3DD3-4406-9C2B-601F435C4C17}">
      <dgm:prSet phldrT="[Text]"/>
      <dgm:spPr/>
      <dgm:t>
        <a:bodyPr/>
        <a:lstStyle/>
        <a:p>
          <a:r>
            <a:rPr lang="en-US" dirty="0"/>
            <a:t>Incremental development</a:t>
          </a:r>
        </a:p>
      </dgm:t>
    </dgm:pt>
    <dgm:pt modelId="{54DF1FB9-DD93-4C3D-B7C6-B26BD86E21BD}" type="parTrans" cxnId="{F17B0317-B6A8-4C0E-8082-7C681554EEAC}">
      <dgm:prSet/>
      <dgm:spPr/>
      <dgm:t>
        <a:bodyPr/>
        <a:lstStyle/>
        <a:p>
          <a:endParaRPr lang="en-US"/>
        </a:p>
      </dgm:t>
    </dgm:pt>
    <dgm:pt modelId="{9E507520-BFE5-47F0-B6F4-5B1DC2BCFC60}" type="sibTrans" cxnId="{F17B0317-B6A8-4C0E-8082-7C681554EEAC}">
      <dgm:prSet/>
      <dgm:spPr/>
      <dgm:t>
        <a:bodyPr/>
        <a:lstStyle/>
        <a:p>
          <a:endParaRPr lang="en-US"/>
        </a:p>
      </dgm:t>
    </dgm:pt>
    <dgm:pt modelId="{B5DED71E-3451-4420-A239-5D8841DDA5A0}">
      <dgm:prSet phldrT="[Text]"/>
      <dgm:spPr/>
      <dgm:t>
        <a:bodyPr/>
        <a:lstStyle/>
        <a:p>
          <a:r>
            <a:rPr lang="en-US" dirty="0"/>
            <a:t>Public-private partnerships</a:t>
          </a:r>
        </a:p>
      </dgm:t>
    </dgm:pt>
    <dgm:pt modelId="{733AD356-B409-4CDA-8C7D-147E091A5B73}" type="parTrans" cxnId="{06EEC0F5-1315-4C91-A25C-D5DFFBBE8895}">
      <dgm:prSet/>
      <dgm:spPr/>
      <dgm:t>
        <a:bodyPr/>
        <a:lstStyle/>
        <a:p>
          <a:endParaRPr lang="en-US"/>
        </a:p>
      </dgm:t>
    </dgm:pt>
    <dgm:pt modelId="{825D10E2-4F09-48CD-BDE6-0B9A367B3E47}" type="sibTrans" cxnId="{06EEC0F5-1315-4C91-A25C-D5DFFBBE8895}">
      <dgm:prSet/>
      <dgm:spPr/>
      <dgm:t>
        <a:bodyPr/>
        <a:lstStyle/>
        <a:p>
          <a:endParaRPr lang="en-US"/>
        </a:p>
      </dgm:t>
    </dgm:pt>
    <dgm:pt modelId="{61079DB1-0D43-4C3E-AE61-9D556F773DEE}">
      <dgm:prSet phldrT="[Text]"/>
      <dgm:spPr/>
      <dgm:t>
        <a:bodyPr/>
        <a:lstStyle/>
        <a:p>
          <a:r>
            <a:rPr lang="en-US" dirty="0"/>
            <a:t>Using people talent when money isn’t available</a:t>
          </a:r>
        </a:p>
      </dgm:t>
    </dgm:pt>
    <dgm:pt modelId="{16A8C42A-BCFE-4235-B5D9-C001B4CD6AE3}" type="parTrans" cxnId="{D3901653-5527-429B-B071-672836A63EAD}">
      <dgm:prSet/>
      <dgm:spPr/>
      <dgm:t>
        <a:bodyPr/>
        <a:lstStyle/>
        <a:p>
          <a:endParaRPr lang="en-US"/>
        </a:p>
      </dgm:t>
    </dgm:pt>
    <dgm:pt modelId="{4357BD3A-65A1-4E15-9F32-D75E0327BB7C}" type="sibTrans" cxnId="{D3901653-5527-429B-B071-672836A63EAD}">
      <dgm:prSet/>
      <dgm:spPr/>
      <dgm:t>
        <a:bodyPr/>
        <a:lstStyle/>
        <a:p>
          <a:endParaRPr lang="en-US"/>
        </a:p>
      </dgm:t>
    </dgm:pt>
    <dgm:pt modelId="{F5AA0821-D001-4266-B67A-704644B7EADF}" type="pres">
      <dgm:prSet presAssocID="{4094470B-C463-47C0-9F1C-B62B6965DBF5}" presName="cycle" presStyleCnt="0">
        <dgm:presLayoutVars>
          <dgm:dir/>
          <dgm:resizeHandles val="exact"/>
        </dgm:presLayoutVars>
      </dgm:prSet>
      <dgm:spPr/>
    </dgm:pt>
    <dgm:pt modelId="{A7BEBA34-A0C5-4616-AA9A-0AFD398FCB74}" type="pres">
      <dgm:prSet presAssocID="{C2A2FA21-8CAA-4E6C-9BB0-F315FFCF92F7}" presName="node" presStyleLbl="node1" presStyleIdx="0" presStyleCnt="5">
        <dgm:presLayoutVars>
          <dgm:bulletEnabled val="1"/>
        </dgm:presLayoutVars>
      </dgm:prSet>
      <dgm:spPr/>
    </dgm:pt>
    <dgm:pt modelId="{AADF9777-2374-4513-ACE0-DEB28F75E626}" type="pres">
      <dgm:prSet presAssocID="{C2A2FA21-8CAA-4E6C-9BB0-F315FFCF92F7}" presName="spNode" presStyleCnt="0"/>
      <dgm:spPr/>
    </dgm:pt>
    <dgm:pt modelId="{C9169248-5127-406C-8689-8A5F3426AD71}" type="pres">
      <dgm:prSet presAssocID="{A2CDDAC3-3B21-4821-8DC8-B7A07AF8EA68}" presName="sibTrans" presStyleLbl="sibTrans1D1" presStyleIdx="0" presStyleCnt="5"/>
      <dgm:spPr/>
    </dgm:pt>
    <dgm:pt modelId="{84AF77D0-C789-4143-A22B-E91FF41B6A08}" type="pres">
      <dgm:prSet presAssocID="{9B0FA886-D3CE-4806-9C82-5D9AF0F7E120}" presName="node" presStyleLbl="node1" presStyleIdx="1" presStyleCnt="5">
        <dgm:presLayoutVars>
          <dgm:bulletEnabled val="1"/>
        </dgm:presLayoutVars>
      </dgm:prSet>
      <dgm:spPr/>
    </dgm:pt>
    <dgm:pt modelId="{D4735E16-E384-47FD-8E2A-ACAB451C263A}" type="pres">
      <dgm:prSet presAssocID="{9B0FA886-D3CE-4806-9C82-5D9AF0F7E120}" presName="spNode" presStyleCnt="0"/>
      <dgm:spPr/>
    </dgm:pt>
    <dgm:pt modelId="{D0E57FE8-3D81-4F23-8F10-B9E0829C039B}" type="pres">
      <dgm:prSet presAssocID="{0C5600AE-AED6-4676-AC0A-31BA8D7E28F9}" presName="sibTrans" presStyleLbl="sibTrans1D1" presStyleIdx="1" presStyleCnt="5"/>
      <dgm:spPr/>
    </dgm:pt>
    <dgm:pt modelId="{723E1ADB-30C6-4986-809C-CD9709DB6607}" type="pres">
      <dgm:prSet presAssocID="{48B76DD1-3DD3-4406-9C2B-601F435C4C17}" presName="node" presStyleLbl="node1" presStyleIdx="2" presStyleCnt="5">
        <dgm:presLayoutVars>
          <dgm:bulletEnabled val="1"/>
        </dgm:presLayoutVars>
      </dgm:prSet>
      <dgm:spPr/>
    </dgm:pt>
    <dgm:pt modelId="{2AB73944-B684-4EE3-A074-74A83589BC5F}" type="pres">
      <dgm:prSet presAssocID="{48B76DD1-3DD3-4406-9C2B-601F435C4C17}" presName="spNode" presStyleCnt="0"/>
      <dgm:spPr/>
    </dgm:pt>
    <dgm:pt modelId="{4A4441C7-28E4-45BA-A4B4-7A7515A43220}" type="pres">
      <dgm:prSet presAssocID="{9E507520-BFE5-47F0-B6F4-5B1DC2BCFC60}" presName="sibTrans" presStyleLbl="sibTrans1D1" presStyleIdx="2" presStyleCnt="5"/>
      <dgm:spPr/>
    </dgm:pt>
    <dgm:pt modelId="{12811253-6CB2-40EC-AC63-4C3668273A28}" type="pres">
      <dgm:prSet presAssocID="{B5DED71E-3451-4420-A239-5D8841DDA5A0}" presName="node" presStyleLbl="node1" presStyleIdx="3" presStyleCnt="5">
        <dgm:presLayoutVars>
          <dgm:bulletEnabled val="1"/>
        </dgm:presLayoutVars>
      </dgm:prSet>
      <dgm:spPr/>
    </dgm:pt>
    <dgm:pt modelId="{5B4B0501-452C-4306-95AD-56843DDB1DF7}" type="pres">
      <dgm:prSet presAssocID="{B5DED71E-3451-4420-A239-5D8841DDA5A0}" presName="spNode" presStyleCnt="0"/>
      <dgm:spPr/>
    </dgm:pt>
    <dgm:pt modelId="{2E8DB85A-0338-43C1-8FF2-D2D3926327E5}" type="pres">
      <dgm:prSet presAssocID="{825D10E2-4F09-48CD-BDE6-0B9A367B3E47}" presName="sibTrans" presStyleLbl="sibTrans1D1" presStyleIdx="3" presStyleCnt="5"/>
      <dgm:spPr/>
    </dgm:pt>
    <dgm:pt modelId="{D60BA432-1878-4361-AB9C-697A84BDF835}" type="pres">
      <dgm:prSet presAssocID="{61079DB1-0D43-4C3E-AE61-9D556F773DEE}" presName="node" presStyleLbl="node1" presStyleIdx="4" presStyleCnt="5">
        <dgm:presLayoutVars>
          <dgm:bulletEnabled val="1"/>
        </dgm:presLayoutVars>
      </dgm:prSet>
      <dgm:spPr/>
    </dgm:pt>
    <dgm:pt modelId="{F479D418-6AB6-4D05-A758-1216C38AE02C}" type="pres">
      <dgm:prSet presAssocID="{61079DB1-0D43-4C3E-AE61-9D556F773DEE}" presName="spNode" presStyleCnt="0"/>
      <dgm:spPr/>
    </dgm:pt>
    <dgm:pt modelId="{8843F40E-2129-4D3C-A015-E7CC3E86FB5A}" type="pres">
      <dgm:prSet presAssocID="{4357BD3A-65A1-4E15-9F32-D75E0327BB7C}" presName="sibTrans" presStyleLbl="sibTrans1D1" presStyleIdx="4" presStyleCnt="5"/>
      <dgm:spPr/>
    </dgm:pt>
  </dgm:ptLst>
  <dgm:cxnLst>
    <dgm:cxn modelId="{4B20CF45-F067-4F5B-AB01-0A9415986046}" srcId="{4094470B-C463-47C0-9F1C-B62B6965DBF5}" destId="{9B0FA886-D3CE-4806-9C82-5D9AF0F7E120}" srcOrd="1" destOrd="0" parTransId="{79D369A3-769C-4198-B278-3F8719334376}" sibTransId="{0C5600AE-AED6-4676-AC0A-31BA8D7E28F9}"/>
    <dgm:cxn modelId="{F17B0317-B6A8-4C0E-8082-7C681554EEAC}" srcId="{4094470B-C463-47C0-9F1C-B62B6965DBF5}" destId="{48B76DD1-3DD3-4406-9C2B-601F435C4C17}" srcOrd="2" destOrd="0" parTransId="{54DF1FB9-DD93-4C3D-B7C6-B26BD86E21BD}" sibTransId="{9E507520-BFE5-47F0-B6F4-5B1DC2BCFC60}"/>
    <dgm:cxn modelId="{D3901653-5527-429B-B071-672836A63EAD}" srcId="{4094470B-C463-47C0-9F1C-B62B6965DBF5}" destId="{61079DB1-0D43-4C3E-AE61-9D556F773DEE}" srcOrd="4" destOrd="0" parTransId="{16A8C42A-BCFE-4235-B5D9-C001B4CD6AE3}" sibTransId="{4357BD3A-65A1-4E15-9F32-D75E0327BB7C}"/>
    <dgm:cxn modelId="{27F73D08-76E8-44C9-97EA-051C242D9E4C}" type="presOf" srcId="{4357BD3A-65A1-4E15-9F32-D75E0327BB7C}" destId="{8843F40E-2129-4D3C-A015-E7CC3E86FB5A}" srcOrd="0" destOrd="0" presId="urn:microsoft.com/office/officeart/2005/8/layout/cycle6"/>
    <dgm:cxn modelId="{E0B7964A-131E-4449-A119-A04EC4245581}" type="presOf" srcId="{825D10E2-4F09-48CD-BDE6-0B9A367B3E47}" destId="{2E8DB85A-0338-43C1-8FF2-D2D3926327E5}" srcOrd="0" destOrd="0" presId="urn:microsoft.com/office/officeart/2005/8/layout/cycle6"/>
    <dgm:cxn modelId="{923BF0AB-ED33-4F77-A151-B66B22504FB5}" type="presOf" srcId="{61079DB1-0D43-4C3E-AE61-9D556F773DEE}" destId="{D60BA432-1878-4361-AB9C-697A84BDF835}" srcOrd="0" destOrd="0" presId="urn:microsoft.com/office/officeart/2005/8/layout/cycle6"/>
    <dgm:cxn modelId="{49BE19E0-8325-4B9A-9617-8455DD75E615}" type="presOf" srcId="{4094470B-C463-47C0-9F1C-B62B6965DBF5}" destId="{F5AA0821-D001-4266-B67A-704644B7EADF}" srcOrd="0" destOrd="0" presId="urn:microsoft.com/office/officeart/2005/8/layout/cycle6"/>
    <dgm:cxn modelId="{3A51DD27-3389-4EAA-A3B1-5FEF3AB6F8E2}" type="presOf" srcId="{48B76DD1-3DD3-4406-9C2B-601F435C4C17}" destId="{723E1ADB-30C6-4986-809C-CD9709DB6607}" srcOrd="0" destOrd="0" presId="urn:microsoft.com/office/officeart/2005/8/layout/cycle6"/>
    <dgm:cxn modelId="{A070FD46-822D-4E91-BCBE-E304CC2D5216}" type="presOf" srcId="{9E507520-BFE5-47F0-B6F4-5B1DC2BCFC60}" destId="{4A4441C7-28E4-45BA-A4B4-7A7515A43220}" srcOrd="0" destOrd="0" presId="urn:microsoft.com/office/officeart/2005/8/layout/cycle6"/>
    <dgm:cxn modelId="{C2FEF9C5-622B-467C-A24A-E9EA08F7E6BA}" type="presOf" srcId="{0C5600AE-AED6-4676-AC0A-31BA8D7E28F9}" destId="{D0E57FE8-3D81-4F23-8F10-B9E0829C039B}" srcOrd="0" destOrd="0" presId="urn:microsoft.com/office/officeart/2005/8/layout/cycle6"/>
    <dgm:cxn modelId="{77DE3EDE-A1F6-4576-95B0-757FA75D15F9}" srcId="{4094470B-C463-47C0-9F1C-B62B6965DBF5}" destId="{C2A2FA21-8CAA-4E6C-9BB0-F315FFCF92F7}" srcOrd="0" destOrd="0" parTransId="{825D7260-B286-4246-8787-CBE5E7222A96}" sibTransId="{A2CDDAC3-3B21-4821-8DC8-B7A07AF8EA68}"/>
    <dgm:cxn modelId="{06EEC0F5-1315-4C91-A25C-D5DFFBBE8895}" srcId="{4094470B-C463-47C0-9F1C-B62B6965DBF5}" destId="{B5DED71E-3451-4420-A239-5D8841DDA5A0}" srcOrd="3" destOrd="0" parTransId="{733AD356-B409-4CDA-8C7D-147E091A5B73}" sibTransId="{825D10E2-4F09-48CD-BDE6-0B9A367B3E47}"/>
    <dgm:cxn modelId="{73A1DCEB-8026-43D0-8536-C7346EF03D3B}" type="presOf" srcId="{9B0FA886-D3CE-4806-9C82-5D9AF0F7E120}" destId="{84AF77D0-C789-4143-A22B-E91FF41B6A08}" srcOrd="0" destOrd="0" presId="urn:microsoft.com/office/officeart/2005/8/layout/cycle6"/>
    <dgm:cxn modelId="{B9E95874-7972-4675-B94F-F1DEB77E9FC3}" type="presOf" srcId="{A2CDDAC3-3B21-4821-8DC8-B7A07AF8EA68}" destId="{C9169248-5127-406C-8689-8A5F3426AD71}" srcOrd="0" destOrd="0" presId="urn:microsoft.com/office/officeart/2005/8/layout/cycle6"/>
    <dgm:cxn modelId="{D04BD5C5-302A-4A8B-96EC-3236710CAB3F}" type="presOf" srcId="{C2A2FA21-8CAA-4E6C-9BB0-F315FFCF92F7}" destId="{A7BEBA34-A0C5-4616-AA9A-0AFD398FCB74}" srcOrd="0" destOrd="0" presId="urn:microsoft.com/office/officeart/2005/8/layout/cycle6"/>
    <dgm:cxn modelId="{98E5D9D8-1A81-4457-87C4-5A9C7E033E53}" type="presOf" srcId="{B5DED71E-3451-4420-A239-5D8841DDA5A0}" destId="{12811253-6CB2-40EC-AC63-4C3668273A28}" srcOrd="0" destOrd="0" presId="urn:microsoft.com/office/officeart/2005/8/layout/cycle6"/>
    <dgm:cxn modelId="{26E60BCD-C19E-4A5D-8925-7E1A79A8C280}" type="presParOf" srcId="{F5AA0821-D001-4266-B67A-704644B7EADF}" destId="{A7BEBA34-A0C5-4616-AA9A-0AFD398FCB74}" srcOrd="0" destOrd="0" presId="urn:microsoft.com/office/officeart/2005/8/layout/cycle6"/>
    <dgm:cxn modelId="{8BFB9538-D3C4-4C55-B44A-9D7A38943569}" type="presParOf" srcId="{F5AA0821-D001-4266-B67A-704644B7EADF}" destId="{AADF9777-2374-4513-ACE0-DEB28F75E626}" srcOrd="1" destOrd="0" presId="urn:microsoft.com/office/officeart/2005/8/layout/cycle6"/>
    <dgm:cxn modelId="{F8DC04F1-A3A4-4D1B-8512-370E5FDFA861}" type="presParOf" srcId="{F5AA0821-D001-4266-B67A-704644B7EADF}" destId="{C9169248-5127-406C-8689-8A5F3426AD71}" srcOrd="2" destOrd="0" presId="urn:microsoft.com/office/officeart/2005/8/layout/cycle6"/>
    <dgm:cxn modelId="{E576C7AC-9690-42F3-A0A5-871686D21AD5}" type="presParOf" srcId="{F5AA0821-D001-4266-B67A-704644B7EADF}" destId="{84AF77D0-C789-4143-A22B-E91FF41B6A08}" srcOrd="3" destOrd="0" presId="urn:microsoft.com/office/officeart/2005/8/layout/cycle6"/>
    <dgm:cxn modelId="{22BF26B5-D68C-4348-B981-2167476107A2}" type="presParOf" srcId="{F5AA0821-D001-4266-B67A-704644B7EADF}" destId="{D4735E16-E384-47FD-8E2A-ACAB451C263A}" srcOrd="4" destOrd="0" presId="urn:microsoft.com/office/officeart/2005/8/layout/cycle6"/>
    <dgm:cxn modelId="{81A72F49-FE09-4A3B-836E-539A34ECC854}" type="presParOf" srcId="{F5AA0821-D001-4266-B67A-704644B7EADF}" destId="{D0E57FE8-3D81-4F23-8F10-B9E0829C039B}" srcOrd="5" destOrd="0" presId="urn:microsoft.com/office/officeart/2005/8/layout/cycle6"/>
    <dgm:cxn modelId="{54030900-2BF4-485F-8218-D9D5739B3D62}" type="presParOf" srcId="{F5AA0821-D001-4266-B67A-704644B7EADF}" destId="{723E1ADB-30C6-4986-809C-CD9709DB6607}" srcOrd="6" destOrd="0" presId="urn:microsoft.com/office/officeart/2005/8/layout/cycle6"/>
    <dgm:cxn modelId="{34DDF707-6465-4FA2-8944-522A9DC908BA}" type="presParOf" srcId="{F5AA0821-D001-4266-B67A-704644B7EADF}" destId="{2AB73944-B684-4EE3-A074-74A83589BC5F}" srcOrd="7" destOrd="0" presId="urn:microsoft.com/office/officeart/2005/8/layout/cycle6"/>
    <dgm:cxn modelId="{2EF7FD1F-FE1B-48EF-895C-66DA4E9BCD00}" type="presParOf" srcId="{F5AA0821-D001-4266-B67A-704644B7EADF}" destId="{4A4441C7-28E4-45BA-A4B4-7A7515A43220}" srcOrd="8" destOrd="0" presId="urn:microsoft.com/office/officeart/2005/8/layout/cycle6"/>
    <dgm:cxn modelId="{AADD9C5E-572B-4871-A59E-620BFE345B07}" type="presParOf" srcId="{F5AA0821-D001-4266-B67A-704644B7EADF}" destId="{12811253-6CB2-40EC-AC63-4C3668273A28}" srcOrd="9" destOrd="0" presId="urn:microsoft.com/office/officeart/2005/8/layout/cycle6"/>
    <dgm:cxn modelId="{3B19F6F6-48BD-4DEB-81C8-F57154A73424}" type="presParOf" srcId="{F5AA0821-D001-4266-B67A-704644B7EADF}" destId="{5B4B0501-452C-4306-95AD-56843DDB1DF7}" srcOrd="10" destOrd="0" presId="urn:microsoft.com/office/officeart/2005/8/layout/cycle6"/>
    <dgm:cxn modelId="{AD536ABB-FED1-40C4-8DC0-7BE0135BE70C}" type="presParOf" srcId="{F5AA0821-D001-4266-B67A-704644B7EADF}" destId="{2E8DB85A-0338-43C1-8FF2-D2D3926327E5}" srcOrd="11" destOrd="0" presId="urn:microsoft.com/office/officeart/2005/8/layout/cycle6"/>
    <dgm:cxn modelId="{FDC753DD-FAAA-4697-A53C-E8A820E0738B}" type="presParOf" srcId="{F5AA0821-D001-4266-B67A-704644B7EADF}" destId="{D60BA432-1878-4361-AB9C-697A84BDF835}" srcOrd="12" destOrd="0" presId="urn:microsoft.com/office/officeart/2005/8/layout/cycle6"/>
    <dgm:cxn modelId="{2E4BA528-F933-458C-86C5-F4488FEFAC7A}" type="presParOf" srcId="{F5AA0821-D001-4266-B67A-704644B7EADF}" destId="{F479D418-6AB6-4D05-A758-1216C38AE02C}" srcOrd="13" destOrd="0" presId="urn:microsoft.com/office/officeart/2005/8/layout/cycle6"/>
    <dgm:cxn modelId="{0DEB08DA-1D2F-465F-A0CC-DD180FFCAECC}" type="presParOf" srcId="{F5AA0821-D001-4266-B67A-704644B7EADF}" destId="{8843F40E-2129-4D3C-A015-E7CC3E86FB5A}"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29615-701F-4E10-AE01-3B73ADD04A0E}">
      <dsp:nvSpPr>
        <dsp:cNvPr id="0" name=""/>
        <dsp:cNvSpPr/>
      </dsp:nvSpPr>
      <dsp:spPr>
        <a:xfrm>
          <a:off x="3536" y="0"/>
          <a:ext cx="4050506" cy="5135563"/>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Data Collection/Inventory: ScoutMuncie</a:t>
          </a:r>
        </a:p>
      </dsp:txBody>
      <dsp:txXfrm>
        <a:off x="3536" y="2054225"/>
        <a:ext cx="4050506" cy="2054225"/>
      </dsp:txXfrm>
    </dsp:sp>
    <dsp:sp modelId="{B7325B3D-D825-4165-99B6-3D2899A221CE}">
      <dsp:nvSpPr>
        <dsp:cNvPr id="0" name=""/>
        <dsp:cNvSpPr/>
      </dsp:nvSpPr>
      <dsp:spPr>
        <a:xfrm>
          <a:off x="1173718" y="308133"/>
          <a:ext cx="1710142" cy="17101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F13B4-9CA4-44D1-8A78-34FBEBE637F5}">
      <dsp:nvSpPr>
        <dsp:cNvPr id="0" name=""/>
        <dsp:cNvSpPr/>
      </dsp:nvSpPr>
      <dsp:spPr>
        <a:xfrm>
          <a:off x="4114800" y="0"/>
          <a:ext cx="4050506" cy="5135563"/>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Historic Preservation: Comprehensive Preservation Plan</a:t>
          </a:r>
        </a:p>
      </dsp:txBody>
      <dsp:txXfrm>
        <a:off x="4114800" y="2054225"/>
        <a:ext cx="4050506" cy="2054225"/>
      </dsp:txXfrm>
    </dsp:sp>
    <dsp:sp modelId="{4418280F-F453-4DA7-B7ED-B01DF8857BAE}">
      <dsp:nvSpPr>
        <dsp:cNvPr id="0" name=""/>
        <dsp:cNvSpPr/>
      </dsp:nvSpPr>
      <dsp:spPr>
        <a:xfrm>
          <a:off x="5410194" y="304799"/>
          <a:ext cx="1710142" cy="171014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DF412E-9C92-47E5-9B80-221685BB36C7}">
      <dsp:nvSpPr>
        <dsp:cNvPr id="0" name=""/>
        <dsp:cNvSpPr/>
      </dsp:nvSpPr>
      <dsp:spPr>
        <a:xfrm>
          <a:off x="329183" y="4108450"/>
          <a:ext cx="7571232" cy="77033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12276-332C-4774-981E-F054C9EBAA93}">
      <dsp:nvSpPr>
        <dsp:cNvPr id="0" name=""/>
        <dsp:cNvSpPr/>
      </dsp:nvSpPr>
      <dsp:spPr>
        <a:xfrm>
          <a:off x="3346288" y="3830"/>
          <a:ext cx="1537022" cy="99906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Vacancy lowers property values</a:t>
          </a:r>
        </a:p>
      </dsp:txBody>
      <dsp:txXfrm>
        <a:off x="3395058" y="52600"/>
        <a:ext cx="1439482" cy="901524"/>
      </dsp:txXfrm>
    </dsp:sp>
    <dsp:sp modelId="{23FCD1A6-4777-4C77-B8F5-8F3CC0144156}">
      <dsp:nvSpPr>
        <dsp:cNvPr id="0" name=""/>
        <dsp:cNvSpPr/>
      </dsp:nvSpPr>
      <dsp:spPr>
        <a:xfrm>
          <a:off x="1760662" y="503362"/>
          <a:ext cx="4708275" cy="4708275"/>
        </a:xfrm>
        <a:custGeom>
          <a:avLst/>
          <a:gdLst/>
          <a:ahLst/>
          <a:cxnLst/>
          <a:rect l="0" t="0" r="0" b="0"/>
          <a:pathLst>
            <a:path>
              <a:moveTo>
                <a:pt x="3132475" y="132391"/>
              </a:moveTo>
              <a:arcTo wR="2354137" hR="2354137" stAng="17358405" swAng="1501583"/>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EB8EA10-4130-495C-8590-6CC363DC6565}">
      <dsp:nvSpPr>
        <dsp:cNvPr id="0" name=""/>
        <dsp:cNvSpPr/>
      </dsp:nvSpPr>
      <dsp:spPr>
        <a:xfrm>
          <a:off x="5385031" y="1180898"/>
          <a:ext cx="1537022" cy="999064"/>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Properties with little to no value</a:t>
          </a:r>
        </a:p>
      </dsp:txBody>
      <dsp:txXfrm>
        <a:off x="5433801" y="1229668"/>
        <a:ext cx="1439482" cy="901524"/>
      </dsp:txXfrm>
    </dsp:sp>
    <dsp:sp modelId="{53498AC8-B5B9-4CA6-A746-697D520EED2B}">
      <dsp:nvSpPr>
        <dsp:cNvPr id="0" name=""/>
        <dsp:cNvSpPr/>
      </dsp:nvSpPr>
      <dsp:spPr>
        <a:xfrm>
          <a:off x="1760662" y="503362"/>
          <a:ext cx="4708275" cy="4708275"/>
        </a:xfrm>
        <a:custGeom>
          <a:avLst/>
          <a:gdLst/>
          <a:ahLst/>
          <a:cxnLst/>
          <a:rect l="0" t="0" r="0" b="0"/>
          <a:pathLst>
            <a:path>
              <a:moveTo>
                <a:pt x="4612530" y="1689589"/>
              </a:moveTo>
              <a:arcTo wR="2354137" hR="2354137" stAng="20616187" swAng="1967626"/>
            </a:path>
          </a:pathLst>
        </a:custGeom>
        <a:noFill/>
        <a:ln w="9525" cap="flat" cmpd="sng" algn="ctr">
          <a:solidFill>
            <a:schemeClr val="accent3">
              <a:hueOff val="2250053"/>
              <a:satOff val="-3376"/>
              <a:lumOff val="-549"/>
              <a:alphaOff val="0"/>
            </a:schemeClr>
          </a:solidFill>
          <a:prstDash val="solid"/>
        </a:ln>
        <a:effectLst/>
      </dsp:spPr>
      <dsp:style>
        <a:lnRef idx="1">
          <a:scrgbClr r="0" g="0" b="0"/>
        </a:lnRef>
        <a:fillRef idx="0">
          <a:scrgbClr r="0" g="0" b="0"/>
        </a:fillRef>
        <a:effectRef idx="0">
          <a:scrgbClr r="0" g="0" b="0"/>
        </a:effectRef>
        <a:fontRef idx="minor"/>
      </dsp:style>
    </dsp:sp>
    <dsp:sp modelId="{C4BFCD53-EB09-4F6B-B72C-69C351759BF5}">
      <dsp:nvSpPr>
        <dsp:cNvPr id="0" name=""/>
        <dsp:cNvSpPr/>
      </dsp:nvSpPr>
      <dsp:spPr>
        <a:xfrm>
          <a:off x="5385031" y="3535036"/>
          <a:ext cx="1537022" cy="999064"/>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No financing or insurance  available for blighted properties</a:t>
          </a:r>
        </a:p>
      </dsp:txBody>
      <dsp:txXfrm>
        <a:off x="5433801" y="3583806"/>
        <a:ext cx="1439482" cy="901524"/>
      </dsp:txXfrm>
    </dsp:sp>
    <dsp:sp modelId="{EF58192F-3772-4BAC-ACEC-42A3BAAD67C2}">
      <dsp:nvSpPr>
        <dsp:cNvPr id="0" name=""/>
        <dsp:cNvSpPr/>
      </dsp:nvSpPr>
      <dsp:spPr>
        <a:xfrm>
          <a:off x="1760662" y="503362"/>
          <a:ext cx="4708275" cy="4708275"/>
        </a:xfrm>
        <a:custGeom>
          <a:avLst/>
          <a:gdLst/>
          <a:ahLst/>
          <a:cxnLst/>
          <a:rect l="0" t="0" r="0" b="0"/>
          <a:pathLst>
            <a:path>
              <a:moveTo>
                <a:pt x="3999277" y="4038025"/>
              </a:moveTo>
              <a:arcTo wR="2354137" hR="2354137" stAng="2740012" swAng="1501583"/>
            </a:path>
          </a:pathLst>
        </a:custGeom>
        <a:noFill/>
        <a:ln w="9525" cap="flat" cmpd="sng" algn="ctr">
          <a:solidFill>
            <a:schemeClr val="accent3">
              <a:hueOff val="4500106"/>
              <a:satOff val="-6752"/>
              <a:lumOff val="-1098"/>
              <a:alphaOff val="0"/>
            </a:schemeClr>
          </a:solidFill>
          <a:prstDash val="solid"/>
        </a:ln>
        <a:effectLst/>
      </dsp:spPr>
      <dsp:style>
        <a:lnRef idx="1">
          <a:scrgbClr r="0" g="0" b="0"/>
        </a:lnRef>
        <a:fillRef idx="0">
          <a:scrgbClr r="0" g="0" b="0"/>
        </a:fillRef>
        <a:effectRef idx="0">
          <a:scrgbClr r="0" g="0" b="0"/>
        </a:effectRef>
        <a:fontRef idx="minor"/>
      </dsp:style>
    </dsp:sp>
    <dsp:sp modelId="{8C068A36-D5B0-405D-89C2-E5EE50804A07}">
      <dsp:nvSpPr>
        <dsp:cNvPr id="0" name=""/>
        <dsp:cNvSpPr/>
      </dsp:nvSpPr>
      <dsp:spPr>
        <a:xfrm>
          <a:off x="3346288" y="4712105"/>
          <a:ext cx="1537022" cy="999064"/>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Public safety concerns with vacancy</a:t>
          </a:r>
        </a:p>
      </dsp:txBody>
      <dsp:txXfrm>
        <a:off x="3395058" y="4760875"/>
        <a:ext cx="1439482" cy="901524"/>
      </dsp:txXfrm>
    </dsp:sp>
    <dsp:sp modelId="{44B66147-2AA7-46FA-BBEA-1BC3C2A3DDB2}">
      <dsp:nvSpPr>
        <dsp:cNvPr id="0" name=""/>
        <dsp:cNvSpPr/>
      </dsp:nvSpPr>
      <dsp:spPr>
        <a:xfrm>
          <a:off x="1760662" y="503362"/>
          <a:ext cx="4708275" cy="4708275"/>
        </a:xfrm>
        <a:custGeom>
          <a:avLst/>
          <a:gdLst/>
          <a:ahLst/>
          <a:cxnLst/>
          <a:rect l="0" t="0" r="0" b="0"/>
          <a:pathLst>
            <a:path>
              <a:moveTo>
                <a:pt x="1575799" y="4575883"/>
              </a:moveTo>
              <a:arcTo wR="2354137" hR="2354137" stAng="6558405" swAng="1501583"/>
            </a:path>
          </a:pathLst>
        </a:custGeom>
        <a:noFill/>
        <a:ln w="9525" cap="flat" cmpd="sng" algn="ctr">
          <a:solidFill>
            <a:schemeClr val="accent3">
              <a:hueOff val="6750158"/>
              <a:satOff val="-10128"/>
              <a:lumOff val="-1647"/>
              <a:alphaOff val="0"/>
            </a:schemeClr>
          </a:solidFill>
          <a:prstDash val="solid"/>
        </a:ln>
        <a:effectLst/>
      </dsp:spPr>
      <dsp:style>
        <a:lnRef idx="1">
          <a:scrgbClr r="0" g="0" b="0"/>
        </a:lnRef>
        <a:fillRef idx="0">
          <a:scrgbClr r="0" g="0" b="0"/>
        </a:fillRef>
        <a:effectRef idx="0">
          <a:scrgbClr r="0" g="0" b="0"/>
        </a:effectRef>
        <a:fontRef idx="minor"/>
      </dsp:style>
    </dsp:sp>
    <dsp:sp modelId="{FA98EF2E-A249-4EC3-82F4-C61CFE60D437}">
      <dsp:nvSpPr>
        <dsp:cNvPr id="0" name=""/>
        <dsp:cNvSpPr/>
      </dsp:nvSpPr>
      <dsp:spPr>
        <a:xfrm>
          <a:off x="1307545" y="3535036"/>
          <a:ext cx="1537022" cy="999064"/>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Lower tax values strain city budget</a:t>
          </a:r>
        </a:p>
      </dsp:txBody>
      <dsp:txXfrm>
        <a:off x="1356315" y="3583806"/>
        <a:ext cx="1439482" cy="901524"/>
      </dsp:txXfrm>
    </dsp:sp>
    <dsp:sp modelId="{2C31DE5D-19D5-4E24-A399-E8934E9BA24E}">
      <dsp:nvSpPr>
        <dsp:cNvPr id="0" name=""/>
        <dsp:cNvSpPr/>
      </dsp:nvSpPr>
      <dsp:spPr>
        <a:xfrm>
          <a:off x="1760662" y="503362"/>
          <a:ext cx="4708275" cy="4708275"/>
        </a:xfrm>
        <a:custGeom>
          <a:avLst/>
          <a:gdLst/>
          <a:ahLst/>
          <a:cxnLst/>
          <a:rect l="0" t="0" r="0" b="0"/>
          <a:pathLst>
            <a:path>
              <a:moveTo>
                <a:pt x="95744" y="3018685"/>
              </a:moveTo>
              <a:arcTo wR="2354137" hR="2354137" stAng="9816187" swAng="1967626"/>
            </a:path>
          </a:pathLst>
        </a:custGeom>
        <a:noFill/>
        <a:ln w="9525" cap="flat" cmpd="sng" algn="ctr">
          <a:solidFill>
            <a:schemeClr val="accent3">
              <a:hueOff val="9000211"/>
              <a:satOff val="-13504"/>
              <a:lumOff val="-2196"/>
              <a:alphaOff val="0"/>
            </a:schemeClr>
          </a:solidFill>
          <a:prstDash val="solid"/>
        </a:ln>
        <a:effectLst/>
      </dsp:spPr>
      <dsp:style>
        <a:lnRef idx="1">
          <a:scrgbClr r="0" g="0" b="0"/>
        </a:lnRef>
        <a:fillRef idx="0">
          <a:scrgbClr r="0" g="0" b="0"/>
        </a:fillRef>
        <a:effectRef idx="0">
          <a:scrgbClr r="0" g="0" b="0"/>
        </a:effectRef>
        <a:fontRef idx="minor"/>
      </dsp:style>
    </dsp:sp>
    <dsp:sp modelId="{BC489A81-386B-48DA-BEB9-5F9F869B4714}">
      <dsp:nvSpPr>
        <dsp:cNvPr id="0" name=""/>
        <dsp:cNvSpPr/>
      </dsp:nvSpPr>
      <dsp:spPr>
        <a:xfrm>
          <a:off x="1307545" y="1180898"/>
          <a:ext cx="1537022" cy="999064"/>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Scarce resources to perform same city services</a:t>
          </a:r>
        </a:p>
      </dsp:txBody>
      <dsp:txXfrm>
        <a:off x="1356315" y="1229668"/>
        <a:ext cx="1439482" cy="901524"/>
      </dsp:txXfrm>
    </dsp:sp>
    <dsp:sp modelId="{96EE01D4-E947-4373-A7C8-CBBF43266961}">
      <dsp:nvSpPr>
        <dsp:cNvPr id="0" name=""/>
        <dsp:cNvSpPr/>
      </dsp:nvSpPr>
      <dsp:spPr>
        <a:xfrm>
          <a:off x="1760662" y="503362"/>
          <a:ext cx="4708275" cy="4708275"/>
        </a:xfrm>
        <a:custGeom>
          <a:avLst/>
          <a:gdLst/>
          <a:ahLst/>
          <a:cxnLst/>
          <a:rect l="0" t="0" r="0" b="0"/>
          <a:pathLst>
            <a:path>
              <a:moveTo>
                <a:pt x="708998" y="670249"/>
              </a:moveTo>
              <a:arcTo wR="2354137" hR="2354137" stAng="13540012" swAng="1501583"/>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EBA34-A0C5-4616-AA9A-0AFD398FCB74}">
      <dsp:nvSpPr>
        <dsp:cNvPr id="0" name=""/>
        <dsp:cNvSpPr/>
      </dsp:nvSpPr>
      <dsp:spPr>
        <a:xfrm>
          <a:off x="3010290" y="1620"/>
          <a:ext cx="1828018" cy="11882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Strategic investment</a:t>
          </a:r>
        </a:p>
      </dsp:txBody>
      <dsp:txXfrm>
        <a:off x="3068294" y="59624"/>
        <a:ext cx="1712010" cy="1072204"/>
      </dsp:txXfrm>
    </dsp:sp>
    <dsp:sp modelId="{C9169248-5127-406C-8689-8A5F3426AD71}">
      <dsp:nvSpPr>
        <dsp:cNvPr id="0" name=""/>
        <dsp:cNvSpPr/>
      </dsp:nvSpPr>
      <dsp:spPr>
        <a:xfrm>
          <a:off x="1551354" y="595726"/>
          <a:ext cx="4745890" cy="4745890"/>
        </a:xfrm>
        <a:custGeom>
          <a:avLst/>
          <a:gdLst/>
          <a:ahLst/>
          <a:cxnLst/>
          <a:rect l="0" t="0" r="0" b="0"/>
          <a:pathLst>
            <a:path>
              <a:moveTo>
                <a:pt x="3299500" y="188370"/>
              </a:moveTo>
              <a:arcTo wR="2372945" hR="2372945" stAng="17579011" swAng="1960481"/>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AF77D0-C789-4143-A22B-E91FF41B6A08}">
      <dsp:nvSpPr>
        <dsp:cNvPr id="0" name=""/>
        <dsp:cNvSpPr/>
      </dsp:nvSpPr>
      <dsp:spPr>
        <a:xfrm>
          <a:off x="5267095" y="1641285"/>
          <a:ext cx="1828018" cy="1188212"/>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Sustainable and fiscally responsible development</a:t>
          </a:r>
        </a:p>
      </dsp:txBody>
      <dsp:txXfrm>
        <a:off x="5325099" y="1699289"/>
        <a:ext cx="1712010" cy="1072204"/>
      </dsp:txXfrm>
    </dsp:sp>
    <dsp:sp modelId="{D0E57FE8-3D81-4F23-8F10-B9E0829C039B}">
      <dsp:nvSpPr>
        <dsp:cNvPr id="0" name=""/>
        <dsp:cNvSpPr/>
      </dsp:nvSpPr>
      <dsp:spPr>
        <a:xfrm>
          <a:off x="1551354" y="595726"/>
          <a:ext cx="4745890" cy="4745890"/>
        </a:xfrm>
        <a:custGeom>
          <a:avLst/>
          <a:gdLst/>
          <a:ahLst/>
          <a:cxnLst/>
          <a:rect l="0" t="0" r="0" b="0"/>
          <a:pathLst>
            <a:path>
              <a:moveTo>
                <a:pt x="4742647" y="2248933"/>
              </a:moveTo>
              <a:arcTo wR="2372945" hR="2372945" stAng="21420260" swAng="2195490"/>
            </a:path>
          </a:pathLst>
        </a:custGeom>
        <a:noFill/>
        <a:ln w="9525" cap="flat" cmpd="sng" algn="ctr">
          <a:solidFill>
            <a:schemeClr val="accent3">
              <a:hueOff val="2812566"/>
              <a:satOff val="-4220"/>
              <a:lumOff val="-686"/>
              <a:alphaOff val="0"/>
            </a:schemeClr>
          </a:solidFill>
          <a:prstDash val="solid"/>
        </a:ln>
        <a:effectLst/>
      </dsp:spPr>
      <dsp:style>
        <a:lnRef idx="1">
          <a:scrgbClr r="0" g="0" b="0"/>
        </a:lnRef>
        <a:fillRef idx="0">
          <a:scrgbClr r="0" g="0" b="0"/>
        </a:fillRef>
        <a:effectRef idx="0">
          <a:scrgbClr r="0" g="0" b="0"/>
        </a:effectRef>
        <a:fontRef idx="minor"/>
      </dsp:style>
    </dsp:sp>
    <dsp:sp modelId="{723E1ADB-30C6-4986-809C-CD9709DB6607}">
      <dsp:nvSpPr>
        <dsp:cNvPr id="0" name=""/>
        <dsp:cNvSpPr/>
      </dsp:nvSpPr>
      <dsp:spPr>
        <a:xfrm>
          <a:off x="4405072" y="4294318"/>
          <a:ext cx="1828018" cy="1188212"/>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Incremental development</a:t>
          </a:r>
        </a:p>
      </dsp:txBody>
      <dsp:txXfrm>
        <a:off x="4463076" y="4352322"/>
        <a:ext cx="1712010" cy="1072204"/>
      </dsp:txXfrm>
    </dsp:sp>
    <dsp:sp modelId="{4A4441C7-28E4-45BA-A4B4-7A7515A43220}">
      <dsp:nvSpPr>
        <dsp:cNvPr id="0" name=""/>
        <dsp:cNvSpPr/>
      </dsp:nvSpPr>
      <dsp:spPr>
        <a:xfrm>
          <a:off x="1551354" y="595726"/>
          <a:ext cx="4745890" cy="4745890"/>
        </a:xfrm>
        <a:custGeom>
          <a:avLst/>
          <a:gdLst/>
          <a:ahLst/>
          <a:cxnLst/>
          <a:rect l="0" t="0" r="0" b="0"/>
          <a:pathLst>
            <a:path>
              <a:moveTo>
                <a:pt x="2844298" y="4698605"/>
              </a:moveTo>
              <a:arcTo wR="2372945" hR="2372945" stAng="4712567" swAng="1374867"/>
            </a:path>
          </a:pathLst>
        </a:custGeom>
        <a:noFill/>
        <a:ln w="9525" cap="flat" cmpd="sng" algn="ctr">
          <a:solidFill>
            <a:schemeClr val="accent3">
              <a:hueOff val="5625132"/>
              <a:satOff val="-8440"/>
              <a:lumOff val="-1373"/>
              <a:alphaOff val="0"/>
            </a:schemeClr>
          </a:solidFill>
          <a:prstDash val="solid"/>
        </a:ln>
        <a:effectLst/>
      </dsp:spPr>
      <dsp:style>
        <a:lnRef idx="1">
          <a:scrgbClr r="0" g="0" b="0"/>
        </a:lnRef>
        <a:fillRef idx="0">
          <a:scrgbClr r="0" g="0" b="0"/>
        </a:fillRef>
        <a:effectRef idx="0">
          <a:scrgbClr r="0" g="0" b="0"/>
        </a:effectRef>
        <a:fontRef idx="minor"/>
      </dsp:style>
    </dsp:sp>
    <dsp:sp modelId="{12811253-6CB2-40EC-AC63-4C3668273A28}">
      <dsp:nvSpPr>
        <dsp:cNvPr id="0" name=""/>
        <dsp:cNvSpPr/>
      </dsp:nvSpPr>
      <dsp:spPr>
        <a:xfrm>
          <a:off x="1615508" y="4294318"/>
          <a:ext cx="1828018" cy="1188212"/>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Public-private partnerships</a:t>
          </a:r>
        </a:p>
      </dsp:txBody>
      <dsp:txXfrm>
        <a:off x="1673512" y="4352322"/>
        <a:ext cx="1712010" cy="1072204"/>
      </dsp:txXfrm>
    </dsp:sp>
    <dsp:sp modelId="{2E8DB85A-0338-43C1-8FF2-D2D3926327E5}">
      <dsp:nvSpPr>
        <dsp:cNvPr id="0" name=""/>
        <dsp:cNvSpPr/>
      </dsp:nvSpPr>
      <dsp:spPr>
        <a:xfrm>
          <a:off x="1551354" y="595726"/>
          <a:ext cx="4745890" cy="4745890"/>
        </a:xfrm>
        <a:custGeom>
          <a:avLst/>
          <a:gdLst/>
          <a:ahLst/>
          <a:cxnLst/>
          <a:rect l="0" t="0" r="0" b="0"/>
          <a:pathLst>
            <a:path>
              <a:moveTo>
                <a:pt x="396373" y="3685969"/>
              </a:moveTo>
              <a:arcTo wR="2372945" hR="2372945" stAng="8784250" swAng="2195490"/>
            </a:path>
          </a:pathLst>
        </a:custGeom>
        <a:noFill/>
        <a:ln w="9525" cap="flat" cmpd="sng" algn="ctr">
          <a:solidFill>
            <a:schemeClr val="accent3">
              <a:hueOff val="8437698"/>
              <a:satOff val="-12660"/>
              <a:lumOff val="-2059"/>
              <a:alphaOff val="0"/>
            </a:schemeClr>
          </a:solidFill>
          <a:prstDash val="solid"/>
        </a:ln>
        <a:effectLst/>
      </dsp:spPr>
      <dsp:style>
        <a:lnRef idx="1">
          <a:scrgbClr r="0" g="0" b="0"/>
        </a:lnRef>
        <a:fillRef idx="0">
          <a:scrgbClr r="0" g="0" b="0"/>
        </a:fillRef>
        <a:effectRef idx="0">
          <a:scrgbClr r="0" g="0" b="0"/>
        </a:effectRef>
        <a:fontRef idx="minor"/>
      </dsp:style>
    </dsp:sp>
    <dsp:sp modelId="{D60BA432-1878-4361-AB9C-697A84BDF835}">
      <dsp:nvSpPr>
        <dsp:cNvPr id="0" name=""/>
        <dsp:cNvSpPr/>
      </dsp:nvSpPr>
      <dsp:spPr>
        <a:xfrm>
          <a:off x="753485" y="1641285"/>
          <a:ext cx="1828018" cy="1188212"/>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Using people talent when money isn’t available</a:t>
          </a:r>
        </a:p>
      </dsp:txBody>
      <dsp:txXfrm>
        <a:off x="811489" y="1699289"/>
        <a:ext cx="1712010" cy="1072204"/>
      </dsp:txXfrm>
    </dsp:sp>
    <dsp:sp modelId="{8843F40E-2129-4D3C-A015-E7CC3E86FB5A}">
      <dsp:nvSpPr>
        <dsp:cNvPr id="0" name=""/>
        <dsp:cNvSpPr/>
      </dsp:nvSpPr>
      <dsp:spPr>
        <a:xfrm>
          <a:off x="1551354" y="595726"/>
          <a:ext cx="4745890" cy="4745890"/>
        </a:xfrm>
        <a:custGeom>
          <a:avLst/>
          <a:gdLst/>
          <a:ahLst/>
          <a:cxnLst/>
          <a:rect l="0" t="0" r="0" b="0"/>
          <a:pathLst>
            <a:path>
              <a:moveTo>
                <a:pt x="413635" y="1034298"/>
              </a:moveTo>
              <a:arcTo wR="2372945" hR="2372945" stAng="12860509" swAng="1960481"/>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946" cy="465929"/>
          </a:xfrm>
          <a:prstGeom prst="rect">
            <a:avLst/>
          </a:prstGeom>
        </p:spPr>
        <p:txBody>
          <a:bodyPr vert="horz" lIns="91257" tIns="45629" rIns="91257" bIns="45629" rtlCol="0"/>
          <a:lstStyle>
            <a:lvl1pPr algn="l">
              <a:defRPr sz="1200"/>
            </a:lvl1pPr>
          </a:lstStyle>
          <a:p>
            <a:endParaRPr lang="en-US"/>
          </a:p>
        </p:txBody>
      </p:sp>
      <p:sp>
        <p:nvSpPr>
          <p:cNvPr id="3" name="Date Placeholder 2"/>
          <p:cNvSpPr>
            <a:spLocks noGrp="1"/>
          </p:cNvSpPr>
          <p:nvPr>
            <p:ph type="dt" sz="quarter" idx="1"/>
          </p:nvPr>
        </p:nvSpPr>
        <p:spPr>
          <a:xfrm>
            <a:off x="3970871" y="1"/>
            <a:ext cx="3037946" cy="465929"/>
          </a:xfrm>
          <a:prstGeom prst="rect">
            <a:avLst/>
          </a:prstGeom>
        </p:spPr>
        <p:txBody>
          <a:bodyPr vert="horz" lIns="91257" tIns="45629" rIns="91257" bIns="45629" rtlCol="0"/>
          <a:lstStyle>
            <a:lvl1pPr algn="r">
              <a:defRPr sz="1200"/>
            </a:lvl1pPr>
          </a:lstStyle>
          <a:p>
            <a:fld id="{0289FCFE-A280-4B1D-8AEE-93FFA84991D9}" type="datetimeFigureOut">
              <a:rPr lang="en-US" smtClean="0"/>
              <a:t>3/2/2017</a:t>
            </a:fld>
            <a:endParaRPr lang="en-US"/>
          </a:p>
        </p:txBody>
      </p:sp>
      <p:sp>
        <p:nvSpPr>
          <p:cNvPr id="4" name="Footer Placeholder 3"/>
          <p:cNvSpPr>
            <a:spLocks noGrp="1"/>
          </p:cNvSpPr>
          <p:nvPr>
            <p:ph type="ftr" sz="quarter" idx="2"/>
          </p:nvPr>
        </p:nvSpPr>
        <p:spPr>
          <a:xfrm>
            <a:off x="0" y="8830471"/>
            <a:ext cx="3037946" cy="465929"/>
          </a:xfrm>
          <a:prstGeom prst="rect">
            <a:avLst/>
          </a:prstGeom>
        </p:spPr>
        <p:txBody>
          <a:bodyPr vert="horz" lIns="91257" tIns="45629" rIns="91257" bIns="45629" rtlCol="0" anchor="b"/>
          <a:lstStyle>
            <a:lvl1pPr algn="l">
              <a:defRPr sz="1200"/>
            </a:lvl1pPr>
          </a:lstStyle>
          <a:p>
            <a:endParaRPr lang="en-US"/>
          </a:p>
        </p:txBody>
      </p:sp>
      <p:sp>
        <p:nvSpPr>
          <p:cNvPr id="5" name="Slide Number Placeholder 4"/>
          <p:cNvSpPr>
            <a:spLocks noGrp="1"/>
          </p:cNvSpPr>
          <p:nvPr>
            <p:ph type="sldNum" sz="quarter" idx="3"/>
          </p:nvPr>
        </p:nvSpPr>
        <p:spPr>
          <a:xfrm>
            <a:off x="3970871" y="8830471"/>
            <a:ext cx="3037946" cy="465929"/>
          </a:xfrm>
          <a:prstGeom prst="rect">
            <a:avLst/>
          </a:prstGeom>
        </p:spPr>
        <p:txBody>
          <a:bodyPr vert="horz" lIns="91257" tIns="45629" rIns="91257" bIns="45629" rtlCol="0" anchor="b"/>
          <a:lstStyle>
            <a:lvl1pPr algn="r">
              <a:defRPr sz="1200"/>
            </a:lvl1pPr>
          </a:lstStyle>
          <a:p>
            <a:fld id="{F29822CA-0A83-42C9-877F-615989F5FFF4}" type="slidenum">
              <a:rPr lang="en-US" smtClean="0"/>
              <a:t>‹#›</a:t>
            </a:fld>
            <a:endParaRPr lang="en-US"/>
          </a:p>
        </p:txBody>
      </p:sp>
    </p:spTree>
    <p:extLst>
      <p:ext uri="{BB962C8B-B14F-4D97-AF65-F5344CB8AC3E}">
        <p14:creationId xmlns:p14="http://schemas.microsoft.com/office/powerpoint/2010/main" val="2990665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7" rIns="93173"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3" tIns="46587" rIns="93173" bIns="46587" rtlCol="0"/>
          <a:lstStyle>
            <a:lvl1pPr algn="r">
              <a:defRPr sz="1200"/>
            </a:lvl1pPr>
          </a:lstStyle>
          <a:p>
            <a:fld id="{E8B11976-0B3C-46B6-95C9-01FC623A5AC5}" type="datetimeFigureOut">
              <a:rPr lang="en-US" smtClean="0"/>
              <a:t>3/2/2017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7" rIns="93173" bIns="46587"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7" rIns="93173"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3" tIns="46587" rIns="93173"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3" tIns="46587" rIns="93173" bIns="46587" rtlCol="0" anchor="b"/>
          <a:lstStyle>
            <a:lvl1pPr algn="r">
              <a:defRPr sz="1200"/>
            </a:lvl1pPr>
          </a:lstStyle>
          <a:p>
            <a:fld id="{FC4ABF7E-7A82-4C11-9750-03315C1A26DD}" type="slidenum">
              <a:rPr lang="en-US" smtClean="0"/>
              <a:t>‹#›</a:t>
            </a:fld>
            <a:endParaRPr lang="en-US"/>
          </a:p>
        </p:txBody>
      </p:sp>
    </p:spTree>
    <p:extLst>
      <p:ext uri="{BB962C8B-B14F-4D97-AF65-F5344CB8AC3E}">
        <p14:creationId xmlns:p14="http://schemas.microsoft.com/office/powerpoint/2010/main" val="287888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I’m here</a:t>
            </a:r>
            <a:r>
              <a:rPr lang="en-US" baseline="0" dirty="0"/>
              <a:t> to discuss a data collection and inventory project called ScoutMuncie led by the Historic Preservation Commission, along with our draft comprehensive preservation plan recently completed and how these initiatives are inter-related. </a:t>
            </a:r>
            <a:endParaRPr lang="en-US" dirty="0"/>
          </a:p>
        </p:txBody>
      </p:sp>
      <p:sp>
        <p:nvSpPr>
          <p:cNvPr id="4" name="Slide Number Placeholder 3"/>
          <p:cNvSpPr>
            <a:spLocks noGrp="1"/>
          </p:cNvSpPr>
          <p:nvPr>
            <p:ph type="sldNum" sz="quarter" idx="10"/>
          </p:nvPr>
        </p:nvSpPr>
        <p:spPr/>
        <p:txBody>
          <a:bodyPr/>
          <a:lstStyle/>
          <a:p>
            <a:fld id="{17BAA778-2538-49E5-A6A7-B85084357CDB}" type="slidenum">
              <a:rPr lang="en-US" smtClean="0"/>
              <a:t>2</a:t>
            </a:fld>
            <a:endParaRPr lang="en-US"/>
          </a:p>
        </p:txBody>
      </p:sp>
    </p:spTree>
    <p:extLst>
      <p:ext uri="{BB962C8B-B14F-4D97-AF65-F5344CB8AC3E}">
        <p14:creationId xmlns:p14="http://schemas.microsoft.com/office/powerpoint/2010/main" val="284996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Instagram?</a:t>
            </a:r>
          </a:p>
        </p:txBody>
      </p:sp>
      <p:sp>
        <p:nvSpPr>
          <p:cNvPr id="4" name="Slide Number Placeholder 3"/>
          <p:cNvSpPr>
            <a:spLocks noGrp="1"/>
          </p:cNvSpPr>
          <p:nvPr>
            <p:ph type="sldNum" sz="quarter" idx="10"/>
          </p:nvPr>
        </p:nvSpPr>
        <p:spPr/>
        <p:txBody>
          <a:bodyPr/>
          <a:lstStyle/>
          <a:p>
            <a:fld id="{FC4ABF7E-7A82-4C11-9750-03315C1A26DD}" type="slidenum">
              <a:rPr lang="en-US" smtClean="0"/>
              <a:t>37</a:t>
            </a:fld>
            <a:endParaRPr lang="en-US"/>
          </a:p>
        </p:txBody>
      </p:sp>
    </p:spTree>
    <p:extLst>
      <p:ext uri="{BB962C8B-B14F-4D97-AF65-F5344CB8AC3E}">
        <p14:creationId xmlns:p14="http://schemas.microsoft.com/office/powerpoint/2010/main" val="225926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six initiatives in the HP Plan, I’ll go through them briefly to explain a few action steps in each initiative. </a:t>
            </a:r>
          </a:p>
        </p:txBody>
      </p:sp>
      <p:sp>
        <p:nvSpPr>
          <p:cNvPr id="4" name="Slide Number Placeholder 3"/>
          <p:cNvSpPr>
            <a:spLocks noGrp="1"/>
          </p:cNvSpPr>
          <p:nvPr>
            <p:ph type="sldNum" sz="quarter" idx="10"/>
          </p:nvPr>
        </p:nvSpPr>
        <p:spPr/>
        <p:txBody>
          <a:bodyPr/>
          <a:lstStyle/>
          <a:p>
            <a:fld id="{17BAA778-2538-49E5-A6A7-B85084357CDB}" type="slidenum">
              <a:rPr lang="en-US" smtClean="0"/>
              <a:t>3</a:t>
            </a:fld>
            <a:endParaRPr lang="en-US"/>
          </a:p>
        </p:txBody>
      </p:sp>
    </p:spTree>
    <p:extLst>
      <p:ext uri="{BB962C8B-B14F-4D97-AF65-F5344CB8AC3E}">
        <p14:creationId xmlns:p14="http://schemas.microsoft.com/office/powerpoint/2010/main" val="341421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that drives me is the principle of</a:t>
            </a:r>
            <a:r>
              <a:rPr lang="en-US" baseline="0" dirty="0"/>
              <a:t> equitable redevelopment, that every neighborhood has a bright future that does not include blight. I stole this photo from a group called Data Driven Detroit – I’m not trying to compare Muncie to Detroit but this message of “every neighborhood has a future that does not include blight” rings true to Muncie. </a:t>
            </a:r>
            <a:endParaRPr lang="en-US" dirty="0"/>
          </a:p>
        </p:txBody>
      </p:sp>
      <p:sp>
        <p:nvSpPr>
          <p:cNvPr id="4" name="Slide Number Placeholder 3"/>
          <p:cNvSpPr>
            <a:spLocks noGrp="1"/>
          </p:cNvSpPr>
          <p:nvPr>
            <p:ph type="sldNum" sz="quarter" idx="10"/>
          </p:nvPr>
        </p:nvSpPr>
        <p:spPr/>
        <p:txBody>
          <a:bodyPr/>
          <a:lstStyle/>
          <a:p>
            <a:fld id="{17BAA778-2538-49E5-A6A7-B85084357CDB}" type="slidenum">
              <a:rPr lang="en-US" smtClean="0"/>
              <a:t>6</a:t>
            </a:fld>
            <a:endParaRPr lang="en-US"/>
          </a:p>
        </p:txBody>
      </p:sp>
    </p:spTree>
    <p:extLst>
      <p:ext uri="{BB962C8B-B14F-4D97-AF65-F5344CB8AC3E}">
        <p14:creationId xmlns:p14="http://schemas.microsoft.com/office/powerpoint/2010/main" val="158184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4E9C8D-BD5B-427E-A4F9-958540C5061D}" type="slidenum">
              <a:rPr lang="en-US" smtClean="0"/>
              <a:t>10</a:t>
            </a:fld>
            <a:endParaRPr lang="en-US"/>
          </a:p>
        </p:txBody>
      </p:sp>
    </p:spTree>
    <p:extLst>
      <p:ext uri="{BB962C8B-B14F-4D97-AF65-F5344CB8AC3E}">
        <p14:creationId xmlns:p14="http://schemas.microsoft.com/office/powerpoint/2010/main" val="125174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 was created because</a:t>
            </a:r>
            <a:r>
              <a:rPr lang="en-US" baseline="0" dirty="0"/>
              <a:t> its part of our ordinance to have a plan with surveys and maps. Our last plan is from 2007 and has one action step to create historic districts – we as a commission felt that having one goal was not productive and that one goal that was established for us in 2007 should not be our main focus. A Ball State graduate studio in historic preservation helped create this plan for us by participating in ScoutMuncie, researching best practices, hosting several community meetings and seeking public input. The plan aligns with the existing goals already established for the community by the Muncie action plan. So we are simply saying, here is how historic preservation contributes to these larger community goals and here are some ways the historic commission and partners can accomplish it. </a:t>
            </a:r>
            <a:endParaRPr lang="en-US" dirty="0"/>
          </a:p>
        </p:txBody>
      </p:sp>
      <p:sp>
        <p:nvSpPr>
          <p:cNvPr id="4" name="Slide Number Placeholder 3"/>
          <p:cNvSpPr>
            <a:spLocks noGrp="1"/>
          </p:cNvSpPr>
          <p:nvPr>
            <p:ph type="sldNum" sz="quarter" idx="10"/>
          </p:nvPr>
        </p:nvSpPr>
        <p:spPr/>
        <p:txBody>
          <a:bodyPr/>
          <a:lstStyle/>
          <a:p>
            <a:fld id="{17BAA778-2538-49E5-A6A7-B85084357CDB}" type="slidenum">
              <a:rPr lang="en-US" smtClean="0"/>
              <a:t>11</a:t>
            </a:fld>
            <a:endParaRPr lang="en-US"/>
          </a:p>
        </p:txBody>
      </p:sp>
    </p:spTree>
    <p:extLst>
      <p:ext uri="{BB962C8B-B14F-4D97-AF65-F5344CB8AC3E}">
        <p14:creationId xmlns:p14="http://schemas.microsoft.com/office/powerpoint/2010/main" val="343774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make the top right and bottom left pics sepia? </a:t>
            </a:r>
          </a:p>
        </p:txBody>
      </p:sp>
      <p:sp>
        <p:nvSpPr>
          <p:cNvPr id="4" name="Slide Number Placeholder 3"/>
          <p:cNvSpPr>
            <a:spLocks noGrp="1"/>
          </p:cNvSpPr>
          <p:nvPr>
            <p:ph type="sldNum" sz="quarter" idx="10"/>
          </p:nvPr>
        </p:nvSpPr>
        <p:spPr/>
        <p:txBody>
          <a:bodyPr/>
          <a:lstStyle/>
          <a:p>
            <a:fld id="{FC4ABF7E-7A82-4C11-9750-03315C1A26DD}" type="slidenum">
              <a:rPr lang="en-US" smtClean="0"/>
              <a:t>16</a:t>
            </a:fld>
            <a:endParaRPr lang="en-US"/>
          </a:p>
        </p:txBody>
      </p:sp>
    </p:spTree>
    <p:extLst>
      <p:ext uri="{BB962C8B-B14F-4D97-AF65-F5344CB8AC3E}">
        <p14:creationId xmlns:p14="http://schemas.microsoft.com/office/powerpoint/2010/main" val="288092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get rid of that white background on the vacant structure art?</a:t>
            </a:r>
          </a:p>
        </p:txBody>
      </p:sp>
      <p:sp>
        <p:nvSpPr>
          <p:cNvPr id="4" name="Slide Number Placeholder 3"/>
          <p:cNvSpPr>
            <a:spLocks noGrp="1"/>
          </p:cNvSpPr>
          <p:nvPr>
            <p:ph type="sldNum" sz="quarter" idx="10"/>
          </p:nvPr>
        </p:nvSpPr>
        <p:spPr/>
        <p:txBody>
          <a:bodyPr/>
          <a:lstStyle/>
          <a:p>
            <a:fld id="{FC4ABF7E-7A82-4C11-9750-03315C1A26DD}" type="slidenum">
              <a:rPr lang="en-US" smtClean="0"/>
              <a:t>28</a:t>
            </a:fld>
            <a:endParaRPr lang="en-US"/>
          </a:p>
        </p:txBody>
      </p:sp>
    </p:spTree>
    <p:extLst>
      <p:ext uri="{BB962C8B-B14F-4D97-AF65-F5344CB8AC3E}">
        <p14:creationId xmlns:p14="http://schemas.microsoft.com/office/powerpoint/2010/main" val="271542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strengthen pride and image, the plan suggests things like a </a:t>
            </a:r>
            <a:r>
              <a:rPr lang="en-US" baseline="0" dirty="0" err="1"/>
              <a:t>heartbombing</a:t>
            </a:r>
            <a:r>
              <a:rPr lang="en-US" baseline="0" dirty="0"/>
              <a:t> campaign, which is when a bunch of people get together make hearts and stand in front of a building they value whose future is uncertain and blast this on social media. Another pride and image step is to help neighborhood associations create neighborhood branding and marketing something similar to the downtown </a:t>
            </a:r>
            <a:r>
              <a:rPr lang="en-US" baseline="0" dirty="0" err="1"/>
              <a:t>muncie</a:t>
            </a:r>
            <a:r>
              <a:rPr lang="en-US" baseline="0" dirty="0"/>
              <a:t> campaign. For advancing historic preservation education, it could be things like a realtor education seminar or getting a local history segment incorporated into the public school curriculum or events. For create attractive and </a:t>
            </a:r>
            <a:r>
              <a:rPr lang="en-US" baseline="0" dirty="0" err="1"/>
              <a:t>desireable</a:t>
            </a:r>
            <a:r>
              <a:rPr lang="en-US" baseline="0" dirty="0"/>
              <a:t> places, it could be things like Cincinnati’s Paint the Town where a nonprofit hosts a yearly event to paint 40 homes of folks in need.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7BAA778-2538-49E5-A6A7-B85084357CDB}" type="slidenum">
              <a:rPr lang="en-US" smtClean="0"/>
              <a:t>32</a:t>
            </a:fld>
            <a:endParaRPr lang="en-US"/>
          </a:p>
        </p:txBody>
      </p:sp>
    </p:spTree>
    <p:extLst>
      <p:ext uri="{BB962C8B-B14F-4D97-AF65-F5344CB8AC3E}">
        <p14:creationId xmlns:p14="http://schemas.microsoft.com/office/powerpoint/2010/main" val="2910187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84">
              <a:defRPr/>
            </a:pPr>
            <a:r>
              <a:rPr lang="en-US" dirty="0"/>
              <a:t>For foster collaboration, the plan includes</a:t>
            </a:r>
            <a:r>
              <a:rPr lang="en-US" baseline="0" dirty="0"/>
              <a:t> things like hosting collaboration workshops with Ball State or Ivy Tech to get students involved in the community build stays like the City of Charleston SC and the American College of Building Arts. Or partner with local banks to provide alternative homeownership loan products like Pittsburgh’s Community Acquisition and Rehabilitation Loan program. </a:t>
            </a:r>
            <a:r>
              <a:rPr lang="en-US" dirty="0"/>
              <a:t>For empower</a:t>
            </a:r>
            <a:r>
              <a:rPr lang="en-US" baseline="0" dirty="0"/>
              <a:t> and expand the historic commission, the plan suggests things like a demolition review on all structures over 50 years old. This wouldn’t be to stop all demos, but it would give a chance to give us a heads up when something is coming down to potentially find a new solution but more the likely just give us time to go out and photograph and document the structure. The plan also suggests we give regular update to city council about our activities. </a:t>
            </a:r>
            <a:r>
              <a:rPr lang="en-US" dirty="0"/>
              <a:t>Lastly, managing community resources,</a:t>
            </a:r>
            <a:r>
              <a:rPr lang="en-US" baseline="0" dirty="0"/>
              <a:t> diversifying our local landmark program and exploring the potential of conservation districts as well as historic districts is suggested. </a:t>
            </a:r>
            <a:endParaRPr lang="en-US" dirty="0"/>
          </a:p>
          <a:p>
            <a:pPr defTabSz="931684">
              <a:defRPr/>
            </a:pPr>
            <a:endParaRPr lang="en-US" dirty="0"/>
          </a:p>
          <a:p>
            <a:endParaRPr lang="en-US" dirty="0"/>
          </a:p>
        </p:txBody>
      </p:sp>
      <p:sp>
        <p:nvSpPr>
          <p:cNvPr id="4" name="Slide Number Placeholder 3"/>
          <p:cNvSpPr>
            <a:spLocks noGrp="1"/>
          </p:cNvSpPr>
          <p:nvPr>
            <p:ph type="sldNum" sz="quarter" idx="10"/>
          </p:nvPr>
        </p:nvSpPr>
        <p:spPr/>
        <p:txBody>
          <a:bodyPr/>
          <a:lstStyle/>
          <a:p>
            <a:fld id="{17BAA778-2538-49E5-A6A7-B85084357CDB}" type="slidenum">
              <a:rPr lang="en-US" smtClean="0"/>
              <a:t>33</a:t>
            </a:fld>
            <a:endParaRPr lang="en-US"/>
          </a:p>
        </p:txBody>
      </p:sp>
    </p:spTree>
    <p:extLst>
      <p:ext uri="{BB962C8B-B14F-4D97-AF65-F5344CB8AC3E}">
        <p14:creationId xmlns:p14="http://schemas.microsoft.com/office/powerpoint/2010/main" val="162091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293DDF-FB8D-4A0C-917B-F1B38EF30D7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128598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3DDF-FB8D-4A0C-917B-F1B38EF30D7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102404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3DDF-FB8D-4A0C-917B-F1B38EF30D7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244016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3DDF-FB8D-4A0C-917B-F1B38EF30D7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40881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293DDF-FB8D-4A0C-917B-F1B38EF30D7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262720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293DDF-FB8D-4A0C-917B-F1B38EF30D71}"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2270000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293DDF-FB8D-4A0C-917B-F1B38EF30D71}" type="datetimeFigureOut">
              <a:rPr lang="en-US" smtClean="0"/>
              <a:t>3/2/2017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281943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293DDF-FB8D-4A0C-917B-F1B38EF30D71}" type="datetimeFigureOut">
              <a:rPr lang="en-US" smtClean="0"/>
              <a:t>3/2/2017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21375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3DDF-FB8D-4A0C-917B-F1B38EF30D71}" type="datetimeFigureOut">
              <a:rPr lang="en-US" smtClean="0"/>
              <a:t>3/2/2017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240393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293DDF-FB8D-4A0C-917B-F1B38EF30D71}"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3680854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293DDF-FB8D-4A0C-917B-F1B38EF30D71}"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2C375-77AE-41E5-BE91-4C4B0249FD15}" type="slidenum">
              <a:rPr lang="en-US" smtClean="0"/>
              <a:t>‹#›</a:t>
            </a:fld>
            <a:endParaRPr lang="en-US"/>
          </a:p>
        </p:txBody>
      </p:sp>
    </p:spTree>
    <p:extLst>
      <p:ext uri="{BB962C8B-B14F-4D97-AF65-F5344CB8AC3E}">
        <p14:creationId xmlns:p14="http://schemas.microsoft.com/office/powerpoint/2010/main" val="375349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93DDF-FB8D-4A0C-917B-F1B38EF30D71}" type="datetimeFigureOut">
              <a:rPr lang="en-US" smtClean="0"/>
              <a:t>3/2/2017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2C375-77AE-41E5-BE91-4C4B0249FD15}" type="slidenum">
              <a:rPr lang="en-US" smtClean="0"/>
              <a:t>‹#›</a:t>
            </a:fld>
            <a:endParaRPr lang="en-US"/>
          </a:p>
        </p:txBody>
      </p:sp>
    </p:spTree>
    <p:extLst>
      <p:ext uri="{BB962C8B-B14F-4D97-AF65-F5344CB8AC3E}">
        <p14:creationId xmlns:p14="http://schemas.microsoft.com/office/powerpoint/2010/main" val="68387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7.pn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3.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5.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7.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61.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63.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mailto:bri.paxton@gmail.com" TargetMode="External"/><Relationship Id="rId4" Type="http://schemas.openxmlformats.org/officeDocument/2006/relationships/hyperlink" Target="mailto:bking@cityofmuncie.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0" y="-79385"/>
            <a:ext cx="9143999" cy="8156585"/>
          </a:xfrm>
          <a:prstGeom prst="rect">
            <a:avLst/>
          </a:prstGeom>
          <a:effectLst/>
        </p:spPr>
      </p:pic>
      <p:sp>
        <p:nvSpPr>
          <p:cNvPr id="2" name="Title 1"/>
          <p:cNvSpPr>
            <a:spLocks noGrp="1"/>
          </p:cNvSpPr>
          <p:nvPr>
            <p:ph type="ctrTitle"/>
          </p:nvPr>
        </p:nvSpPr>
        <p:spPr>
          <a:xfrm>
            <a:off x="685800" y="304800"/>
            <a:ext cx="7772400" cy="1470025"/>
          </a:xfrm>
        </p:spPr>
        <p:txBody>
          <a:bodyPr>
            <a:noAutofit/>
          </a:bodyPr>
          <a:lstStyle/>
          <a:p>
            <a:r>
              <a:rPr lang="en-US" sz="11500" dirty="0">
                <a:solidFill>
                  <a:schemeClr val="bg1"/>
                </a:solidFill>
              </a:rPr>
              <a:t>ScoutMuncie</a:t>
            </a:r>
          </a:p>
        </p:txBody>
      </p:sp>
      <p:sp>
        <p:nvSpPr>
          <p:cNvPr id="3" name="Subtitle 2"/>
          <p:cNvSpPr>
            <a:spLocks noGrp="1"/>
          </p:cNvSpPr>
          <p:nvPr>
            <p:ph type="subTitle" idx="1"/>
          </p:nvPr>
        </p:nvSpPr>
        <p:spPr>
          <a:xfrm>
            <a:off x="0" y="1752600"/>
            <a:ext cx="9143999" cy="990600"/>
          </a:xfrm>
          <a:solidFill>
            <a:schemeClr val="accent5">
              <a:lumMod val="75000"/>
              <a:alpha val="56000"/>
            </a:schemeClr>
          </a:solidFill>
        </p:spPr>
        <p:txBody>
          <a:bodyPr anchor="ctr">
            <a:normAutofit/>
          </a:bodyPr>
          <a:lstStyle/>
          <a:p>
            <a:r>
              <a:rPr lang="en-US" sz="2000" dirty="0">
                <a:solidFill>
                  <a:schemeClr val="bg1"/>
                </a:solidFill>
              </a:rPr>
              <a:t>A WAY FORWARD FOR DATA-DRIVEN NEIGHBORHOOD REVITALIZATION</a:t>
            </a:r>
          </a:p>
          <a:p>
            <a:r>
              <a:rPr lang="en-US" sz="2000" dirty="0">
                <a:solidFill>
                  <a:schemeClr val="bg1"/>
                </a:solidFill>
              </a:rPr>
              <a:t>Briana </a:t>
            </a:r>
            <a:r>
              <a:rPr lang="en-US" sz="2000" dirty="0" err="1">
                <a:solidFill>
                  <a:schemeClr val="bg1"/>
                </a:solidFill>
              </a:rPr>
              <a:t>Grosicki</a:t>
            </a:r>
            <a:r>
              <a:rPr lang="en-US" sz="2000" dirty="0">
                <a:solidFill>
                  <a:schemeClr val="bg1"/>
                </a:solidFill>
              </a:rPr>
              <a:t> &amp; Brad King</a:t>
            </a:r>
          </a:p>
        </p:txBody>
      </p:sp>
    </p:spTree>
    <p:extLst>
      <p:ext uri="{BB962C8B-B14F-4D97-AF65-F5344CB8AC3E}">
        <p14:creationId xmlns:p14="http://schemas.microsoft.com/office/powerpoint/2010/main" val="91601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solidFill>
                  <a:schemeClr val="accent5">
                    <a:lumMod val="75000"/>
                  </a:schemeClr>
                </a:solidFill>
              </a:rPr>
              <a:t>76% of all structures over 50 years old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8704" b="8215"/>
          <a:stretch/>
        </p:blipFill>
        <p:spPr>
          <a:xfrm>
            <a:off x="2286000" y="990600"/>
            <a:ext cx="4690533" cy="5430620"/>
          </a:xfrm>
          <a:prstGeom prst="rect">
            <a:avLst/>
          </a:prstGeom>
        </p:spPr>
      </p:pic>
    </p:spTree>
    <p:extLst>
      <p:ext uri="{BB962C8B-B14F-4D97-AF65-F5344CB8AC3E}">
        <p14:creationId xmlns:p14="http://schemas.microsoft.com/office/powerpoint/2010/main" val="377476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29200" cy="1020762"/>
          </a:xfrm>
        </p:spPr>
        <p:txBody>
          <a:bodyPr>
            <a:noAutofit/>
          </a:bodyPr>
          <a:lstStyle/>
          <a:p>
            <a:r>
              <a:rPr lang="en-US" sz="3600" dirty="0"/>
              <a:t>Public Input for HP Plan</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743200"/>
            <a:ext cx="5114187" cy="3123329"/>
          </a:xfrm>
          <a:prstGeom prst="rect">
            <a:avLst/>
          </a:prstGeom>
        </p:spPr>
      </p:pic>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27353" t="27370" r="8265" b="60898"/>
          <a:stretch/>
        </p:blipFill>
        <p:spPr>
          <a:xfrm>
            <a:off x="76200" y="1096733"/>
            <a:ext cx="5410200" cy="1275736"/>
          </a:xfrm>
          <a:prstGeom prst="rect">
            <a:avLst/>
          </a:prstGeom>
        </p:spPr>
      </p:pic>
      <p:pic>
        <p:nvPicPr>
          <p:cNvPr id="1027" name="Picture 3" descr="C:\Users\Briana\Desktop\Muncie Historic Preservation Commission\Projects\Muncie Plan for Bri\Muncie Plan for Bri\All Plan Docs\MAP 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3072"/>
            <a:ext cx="3753678" cy="4855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riana\Desktop\Muncie Historic Preservation Commission\Projects\Muncie Plan for Bri\Muncie Plan for Bri\All Plan Docs\Meeting.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810000"/>
            <a:ext cx="4595448" cy="306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77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Impetus for Survey</a:t>
            </a:r>
          </a:p>
        </p:txBody>
      </p:sp>
      <p:pic>
        <p:nvPicPr>
          <p:cNvPr id="14" name="Content Placeholder 1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3566" t="17675" r="4247" b="18348"/>
          <a:stretch/>
        </p:blipFill>
        <p:spPr>
          <a:xfrm>
            <a:off x="0" y="1611313"/>
            <a:ext cx="4572000" cy="3635375"/>
          </a:xfr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7541" t="11698" r="19134" b="20755"/>
          <a:stretch/>
        </p:blipFill>
        <p:spPr>
          <a:xfrm>
            <a:off x="4571999" y="1600200"/>
            <a:ext cx="4572001" cy="3657600"/>
          </a:xfrm>
          <a:prstGeom prst="rect">
            <a:avLst/>
          </a:prstGeom>
        </p:spPr>
      </p:pic>
      <p:sp>
        <p:nvSpPr>
          <p:cNvPr id="17" name="TextBox 16"/>
          <p:cNvSpPr txBox="1"/>
          <p:nvPr/>
        </p:nvSpPr>
        <p:spPr>
          <a:xfrm>
            <a:off x="533400" y="5257800"/>
            <a:ext cx="3200400" cy="646331"/>
          </a:xfrm>
          <a:prstGeom prst="rect">
            <a:avLst/>
          </a:prstGeom>
          <a:noFill/>
        </p:spPr>
        <p:txBody>
          <a:bodyPr wrap="square" rtlCol="0">
            <a:spAutoFit/>
          </a:bodyPr>
          <a:lstStyle/>
          <a:p>
            <a:r>
              <a:rPr lang="en-US" dirty="0"/>
              <a:t>Only 4% recognized as historic from 1985 survey</a:t>
            </a:r>
          </a:p>
        </p:txBody>
      </p:sp>
      <p:sp>
        <p:nvSpPr>
          <p:cNvPr id="18" name="TextBox 17"/>
          <p:cNvSpPr txBox="1"/>
          <p:nvPr/>
        </p:nvSpPr>
        <p:spPr>
          <a:xfrm>
            <a:off x="5257800" y="5257800"/>
            <a:ext cx="3505200" cy="369332"/>
          </a:xfrm>
          <a:prstGeom prst="rect">
            <a:avLst/>
          </a:prstGeom>
          <a:noFill/>
        </p:spPr>
        <p:txBody>
          <a:bodyPr wrap="square" rtlCol="0">
            <a:spAutoFit/>
          </a:bodyPr>
          <a:lstStyle/>
          <a:p>
            <a:r>
              <a:rPr lang="en-US" dirty="0"/>
              <a:t>No accurate data on blight</a:t>
            </a:r>
          </a:p>
        </p:txBody>
      </p:sp>
    </p:spTree>
    <p:extLst>
      <p:ext uri="{BB962C8B-B14F-4D97-AF65-F5344CB8AC3E}">
        <p14:creationId xmlns:p14="http://schemas.microsoft.com/office/powerpoint/2010/main" val="966548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8" y="2076559"/>
            <a:ext cx="4123768" cy="2704882"/>
          </a:xfrm>
          <a:prstGeom prst="rect">
            <a:avLst/>
          </a:prstGeom>
        </p:spPr>
      </p:pic>
      <p:pic>
        <p:nvPicPr>
          <p:cNvPr id="9"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54278" r="67093" b="10722"/>
          <a:stretch/>
        </p:blipFill>
        <p:spPr>
          <a:xfrm>
            <a:off x="3352800" y="2036695"/>
            <a:ext cx="3100177" cy="4267200"/>
          </a:xfrm>
          <a:prstGeom prst="rect">
            <a:avLst/>
          </a:prstGeom>
        </p:spPr>
      </p:pic>
      <p:sp>
        <p:nvSpPr>
          <p:cNvPr id="2" name="Title 1"/>
          <p:cNvSpPr>
            <a:spLocks noGrp="1"/>
          </p:cNvSpPr>
          <p:nvPr>
            <p:ph type="title"/>
          </p:nvPr>
        </p:nvSpPr>
        <p:spPr>
          <a:xfrm>
            <a:off x="457200" y="26581"/>
            <a:ext cx="8229600" cy="1143000"/>
          </a:xfrm>
        </p:spPr>
        <p:txBody>
          <a:bodyPr>
            <a:normAutofit/>
          </a:bodyPr>
          <a:lstStyle/>
          <a:p>
            <a:r>
              <a:rPr lang="en-US" dirty="0" err="1"/>
              <a:t>ScoutMuncie</a:t>
            </a:r>
            <a:r>
              <a:rPr lang="en-US" dirty="0"/>
              <a:t> – A Citywide Survey</a:t>
            </a:r>
          </a:p>
        </p:txBody>
      </p:sp>
      <p:sp>
        <p:nvSpPr>
          <p:cNvPr id="3" name="Content Placeholder 2"/>
          <p:cNvSpPr>
            <a:spLocks noGrp="1"/>
          </p:cNvSpPr>
          <p:nvPr>
            <p:ph idx="1"/>
          </p:nvPr>
        </p:nvSpPr>
        <p:spPr>
          <a:xfrm>
            <a:off x="237568" y="990600"/>
            <a:ext cx="8229600" cy="1196182"/>
          </a:xfrm>
        </p:spPr>
        <p:txBody>
          <a:bodyPr/>
          <a:lstStyle/>
          <a:p>
            <a:pPr marL="0" indent="0">
              <a:buNone/>
            </a:pPr>
            <a:r>
              <a:rPr lang="en-US" dirty="0"/>
              <a:t>Survey all 30,000 parcels in the city for accurate property conditions</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733504"/>
            <a:ext cx="2667000" cy="47434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5185339"/>
            <a:ext cx="2548216" cy="87223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4906116"/>
            <a:ext cx="813920" cy="1231533"/>
          </a:xfrm>
          <a:prstGeom prst="rect">
            <a:avLst/>
          </a:prstGeom>
        </p:spPr>
      </p:pic>
    </p:spTree>
    <p:extLst>
      <p:ext uri="{BB962C8B-B14F-4D97-AF65-F5344CB8AC3E}">
        <p14:creationId xmlns:p14="http://schemas.microsoft.com/office/powerpoint/2010/main" val="419220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Collaboration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1116" b="21999"/>
          <a:stretch/>
        </p:blipFill>
        <p:spPr>
          <a:xfrm>
            <a:off x="4663440" y="2893843"/>
            <a:ext cx="1637335" cy="9313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216" y="1395608"/>
            <a:ext cx="3227859" cy="11189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3076618"/>
            <a:ext cx="2154150" cy="5952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1056" y="4260890"/>
            <a:ext cx="1356318" cy="135631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19865" b="17972"/>
          <a:stretch/>
        </p:blipFill>
        <p:spPr>
          <a:xfrm>
            <a:off x="2851056" y="2893843"/>
            <a:ext cx="1720944" cy="106978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5345" y="2809934"/>
            <a:ext cx="1238131" cy="123813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4422" y="1139862"/>
            <a:ext cx="1547812" cy="1547812"/>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0600" y="4259118"/>
            <a:ext cx="1489629" cy="1256538"/>
          </a:xfrm>
          <a:prstGeom prst="rect">
            <a:avLst/>
          </a:prstGeom>
        </p:spPr>
      </p:pic>
    </p:spTree>
    <p:extLst>
      <p:ext uri="{BB962C8B-B14F-4D97-AF65-F5344CB8AC3E}">
        <p14:creationId xmlns:p14="http://schemas.microsoft.com/office/powerpoint/2010/main" val="106022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20086"/>
          <a:stretch/>
        </p:blipFill>
        <p:spPr>
          <a:xfrm>
            <a:off x="5105400" y="2590800"/>
            <a:ext cx="3801131" cy="405018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4114800"/>
            <a:ext cx="1752600" cy="1752600"/>
          </a:xfrm>
          <a:prstGeom prst="rect">
            <a:avLst/>
          </a:prstGeom>
        </p:spPr>
      </p:pic>
      <p:pic>
        <p:nvPicPr>
          <p:cNvPr id="3" name="Picture 2"/>
          <p:cNvPicPr>
            <a:picLocks noChangeAspect="1"/>
          </p:cNvPicPr>
          <p:nvPr/>
        </p:nvPicPr>
        <p:blipFill>
          <a:blip r:embed="rId4"/>
          <a:stretch>
            <a:fillRect/>
          </a:stretch>
        </p:blipFill>
        <p:spPr>
          <a:xfrm>
            <a:off x="139437" y="158621"/>
            <a:ext cx="4661163" cy="3498979"/>
          </a:xfrm>
          <a:prstGeom prst="rect">
            <a:avLst/>
          </a:prstGeom>
        </p:spPr>
      </p:pic>
      <p:pic>
        <p:nvPicPr>
          <p:cNvPr id="6" name="Picture 5"/>
          <p:cNvPicPr>
            <a:picLocks noChangeAspect="1"/>
          </p:cNvPicPr>
          <p:nvPr/>
        </p:nvPicPr>
        <p:blipFill>
          <a:blip r:embed="rId5"/>
          <a:stretch>
            <a:fillRect/>
          </a:stretch>
        </p:blipFill>
        <p:spPr>
          <a:xfrm>
            <a:off x="6110438" y="432682"/>
            <a:ext cx="1548518" cy="1548518"/>
          </a:xfrm>
          <a:prstGeom prst="rect">
            <a:avLst/>
          </a:prstGeom>
        </p:spPr>
      </p:pic>
    </p:spTree>
    <p:extLst>
      <p:ext uri="{BB962C8B-B14F-4D97-AF65-F5344CB8AC3E}">
        <p14:creationId xmlns:p14="http://schemas.microsoft.com/office/powerpoint/2010/main" val="2819616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3031"/>
          <a:stretch/>
        </p:blipFill>
        <p:spPr>
          <a:xfrm>
            <a:off x="1" y="3086100"/>
            <a:ext cx="4876800" cy="37719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569933" y="0"/>
            <a:ext cx="5157788" cy="3429000"/>
          </a:xfrm>
          <a:prstGeom prst="rect">
            <a:avLst/>
          </a:prstGeom>
        </p:spPr>
      </p:pic>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 y="1"/>
            <a:ext cx="4572000" cy="3429000"/>
          </a:xfrm>
        </p:spPr>
      </p:pic>
      <p:pic>
        <p:nvPicPr>
          <p:cNvPr id="7" name="Picture 6"/>
          <p:cNvPicPr>
            <a:picLocks noChangeAspect="1"/>
          </p:cNvPicPr>
          <p:nvPr/>
        </p:nvPicPr>
        <p:blipFill rotWithShape="1">
          <a:blip r:embed="rId8" cstate="print">
            <a:grayscl/>
            <a:extLst>
              <a:ext uri="{28A0092B-C50C-407E-A947-70E740481C1C}">
                <a14:useLocalDpi xmlns:a14="http://schemas.microsoft.com/office/drawing/2010/main" val="0"/>
              </a:ext>
            </a:extLst>
          </a:blip>
          <a:srcRect l="3710" t="4167" r="6119" b="2084"/>
          <a:stretch/>
        </p:blipFill>
        <p:spPr>
          <a:xfrm>
            <a:off x="4800600" y="3429000"/>
            <a:ext cx="4927122" cy="3429000"/>
          </a:xfrm>
          <a:prstGeom prst="rect">
            <a:avLst/>
          </a:prstGeom>
        </p:spPr>
      </p:pic>
      <p:sp>
        <p:nvSpPr>
          <p:cNvPr id="2" name="Title 1"/>
          <p:cNvSpPr>
            <a:spLocks noGrp="1"/>
          </p:cNvSpPr>
          <p:nvPr>
            <p:ph type="title"/>
          </p:nvPr>
        </p:nvSpPr>
        <p:spPr>
          <a:xfrm>
            <a:off x="0" y="2743200"/>
            <a:ext cx="9727721" cy="1143000"/>
          </a:xfrm>
          <a:solidFill>
            <a:schemeClr val="accent5">
              <a:lumMod val="75000"/>
              <a:alpha val="48000"/>
            </a:schemeClr>
          </a:solidFill>
        </p:spPr>
        <p:txBody>
          <a:bodyPr>
            <a:noAutofit/>
          </a:bodyPr>
          <a:lstStyle/>
          <a:p>
            <a:r>
              <a:rPr lang="en-US" sz="9600" dirty="0">
                <a:solidFill>
                  <a:schemeClr val="bg1"/>
                </a:solidFill>
              </a:rPr>
              <a:t>RESULTS</a:t>
            </a:r>
          </a:p>
        </p:txBody>
      </p:sp>
    </p:spTree>
    <p:extLst>
      <p:ext uri="{BB962C8B-B14F-4D97-AF65-F5344CB8AC3E}">
        <p14:creationId xmlns:p14="http://schemas.microsoft.com/office/powerpoint/2010/main" val="1715780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65" r="2030"/>
          <a:stretch/>
        </p:blipFill>
        <p:spPr>
          <a:xfrm>
            <a:off x="0" y="396688"/>
            <a:ext cx="9144000" cy="6156512"/>
          </a:xfrm>
        </p:spPr>
      </p:pic>
    </p:spTree>
    <p:extLst>
      <p:ext uri="{BB962C8B-B14F-4D97-AF65-F5344CB8AC3E}">
        <p14:creationId xmlns:p14="http://schemas.microsoft.com/office/powerpoint/2010/main" val="261477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960" t="25123" r="11171" b="28582"/>
          <a:stretch/>
        </p:blipFill>
        <p:spPr>
          <a:xfrm>
            <a:off x="1561204" y="838200"/>
            <a:ext cx="7430396" cy="5791200"/>
          </a:xfrm>
        </p:spPr>
      </p:pic>
      <p:sp>
        <p:nvSpPr>
          <p:cNvPr id="2" name="Title 1"/>
          <p:cNvSpPr>
            <a:spLocks noGrp="1"/>
          </p:cNvSpPr>
          <p:nvPr>
            <p:ph type="title"/>
          </p:nvPr>
        </p:nvSpPr>
        <p:spPr>
          <a:xfrm>
            <a:off x="457200" y="0"/>
            <a:ext cx="8229600" cy="1143000"/>
          </a:xfrm>
        </p:spPr>
        <p:txBody>
          <a:bodyPr/>
          <a:lstStyle/>
          <a:p>
            <a:r>
              <a:rPr lang="en-US" dirty="0"/>
              <a:t>Vacancy effects all of Muncie</a:t>
            </a:r>
          </a:p>
        </p:txBody>
      </p:sp>
      <p:sp>
        <p:nvSpPr>
          <p:cNvPr id="5" name="TextBox 4"/>
          <p:cNvSpPr txBox="1"/>
          <p:nvPr/>
        </p:nvSpPr>
        <p:spPr>
          <a:xfrm>
            <a:off x="457200" y="3429000"/>
            <a:ext cx="1676400" cy="1200329"/>
          </a:xfrm>
          <a:prstGeom prst="rect">
            <a:avLst/>
          </a:prstGeom>
          <a:noFill/>
        </p:spPr>
        <p:txBody>
          <a:bodyPr wrap="square" rtlCol="0">
            <a:spAutoFit/>
          </a:bodyPr>
          <a:lstStyle/>
          <a:p>
            <a:r>
              <a:rPr lang="en-US" sz="7200" b="1" dirty="0">
                <a:solidFill>
                  <a:schemeClr val="accent5">
                    <a:lumMod val="75000"/>
                  </a:schemeClr>
                </a:solidFill>
              </a:rPr>
              <a:t>62%</a:t>
            </a:r>
          </a:p>
        </p:txBody>
      </p:sp>
      <p:cxnSp>
        <p:nvCxnSpPr>
          <p:cNvPr id="14" name="Elbow Connector 13"/>
          <p:cNvCxnSpPr/>
          <p:nvPr/>
        </p:nvCxnSpPr>
        <p:spPr>
          <a:xfrm rot="16200000" flipV="1">
            <a:off x="485863" y="4771934"/>
            <a:ext cx="1619072" cy="1066803"/>
          </a:xfrm>
          <a:prstGeom prst="bentConnector3">
            <a:avLst>
              <a:gd name="adj1" fmla="val 747"/>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213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16" r="918"/>
          <a:stretch/>
        </p:blipFill>
        <p:spPr>
          <a:xfrm>
            <a:off x="0" y="228600"/>
            <a:ext cx="9144000" cy="6120809"/>
          </a:xfrm>
        </p:spPr>
      </p:pic>
    </p:spTree>
    <p:extLst>
      <p:ext uri="{BB962C8B-B14F-4D97-AF65-F5344CB8AC3E}">
        <p14:creationId xmlns:p14="http://schemas.microsoft.com/office/powerpoint/2010/main" val="2433773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Revitalization Efforts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3431393"/>
              </p:ext>
            </p:extLst>
          </p:nvPr>
        </p:nvGraphicFramePr>
        <p:xfrm>
          <a:off x="457200" y="990600"/>
          <a:ext cx="8229600" cy="513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239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Zone 1: Southside</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3967"/>
          <a:stretch/>
        </p:blipFill>
        <p:spPr>
          <a:xfrm>
            <a:off x="4076300" y="2362200"/>
            <a:ext cx="1005840" cy="764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426" y="3276600"/>
            <a:ext cx="931148" cy="75722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6470" b="37778"/>
          <a:stretch/>
        </p:blipFill>
        <p:spPr>
          <a:xfrm>
            <a:off x="3886200" y="4375950"/>
            <a:ext cx="1371600" cy="490386"/>
          </a:xfrm>
          <a:prstGeom prst="rect">
            <a:avLst/>
          </a:prstGeom>
        </p:spPr>
      </p:pic>
      <p:sp>
        <p:nvSpPr>
          <p:cNvPr id="9" name="TextBox 8"/>
          <p:cNvSpPr txBox="1"/>
          <p:nvPr/>
        </p:nvSpPr>
        <p:spPr>
          <a:xfrm>
            <a:off x="4267200" y="1812368"/>
            <a:ext cx="3200400" cy="646331"/>
          </a:xfrm>
          <a:prstGeom prst="rect">
            <a:avLst/>
          </a:prstGeom>
          <a:noFill/>
        </p:spPr>
        <p:txBody>
          <a:bodyPr wrap="square" rtlCol="0">
            <a:spAutoFit/>
          </a:bodyPr>
          <a:lstStyle/>
          <a:p>
            <a:r>
              <a:rPr lang="en-US" sz="3600" dirty="0">
                <a:solidFill>
                  <a:schemeClr val="accent5">
                    <a:lumMod val="75000"/>
                  </a:schemeClr>
                </a:solidFill>
              </a:rPr>
              <a:t>4,488 </a:t>
            </a:r>
            <a:r>
              <a:rPr lang="en-US" sz="2000" dirty="0"/>
              <a:t>properties</a:t>
            </a:r>
          </a:p>
        </p:txBody>
      </p:sp>
      <p:sp>
        <p:nvSpPr>
          <p:cNvPr id="10" name="TextBox 9"/>
          <p:cNvSpPr txBox="1"/>
          <p:nvPr/>
        </p:nvSpPr>
        <p:spPr>
          <a:xfrm>
            <a:off x="6896100" y="2636116"/>
            <a:ext cx="4343400" cy="369332"/>
          </a:xfrm>
          <a:prstGeom prst="rect">
            <a:avLst/>
          </a:prstGeom>
          <a:noFill/>
        </p:spPr>
        <p:txBody>
          <a:bodyPr wrap="square" rtlCol="0">
            <a:spAutoFit/>
          </a:bodyPr>
          <a:lstStyle/>
          <a:p>
            <a:r>
              <a:rPr lang="en-US" dirty="0"/>
              <a:t>include a structure</a:t>
            </a:r>
          </a:p>
        </p:txBody>
      </p:sp>
      <p:sp>
        <p:nvSpPr>
          <p:cNvPr id="11" name="TextBox 10"/>
          <p:cNvSpPr txBox="1"/>
          <p:nvPr/>
        </p:nvSpPr>
        <p:spPr>
          <a:xfrm>
            <a:off x="6896100" y="3546747"/>
            <a:ext cx="2819400" cy="369332"/>
          </a:xfrm>
          <a:prstGeom prst="rect">
            <a:avLst/>
          </a:prstGeom>
          <a:noFill/>
        </p:spPr>
        <p:txBody>
          <a:bodyPr wrap="square" rtlCol="0">
            <a:spAutoFit/>
          </a:bodyPr>
          <a:lstStyle/>
          <a:p>
            <a:r>
              <a:rPr lang="en-US" dirty="0"/>
              <a:t>vacant buildings</a:t>
            </a:r>
          </a:p>
        </p:txBody>
      </p:sp>
      <p:sp>
        <p:nvSpPr>
          <p:cNvPr id="12" name="TextBox 11"/>
          <p:cNvSpPr txBox="1"/>
          <p:nvPr/>
        </p:nvSpPr>
        <p:spPr>
          <a:xfrm>
            <a:off x="6896100" y="4436477"/>
            <a:ext cx="1905000" cy="369332"/>
          </a:xfrm>
          <a:prstGeom prst="rect">
            <a:avLst/>
          </a:prstGeom>
          <a:noFill/>
        </p:spPr>
        <p:txBody>
          <a:bodyPr wrap="square" rtlCol="0">
            <a:spAutoFit/>
          </a:bodyPr>
          <a:lstStyle/>
          <a:p>
            <a:r>
              <a:rPr lang="en-US" dirty="0"/>
              <a:t>vacant lots</a:t>
            </a:r>
          </a:p>
        </p:txBody>
      </p:sp>
      <p:sp>
        <p:nvSpPr>
          <p:cNvPr id="14" name="Rectangle 13"/>
          <p:cNvSpPr/>
          <p:nvPr/>
        </p:nvSpPr>
        <p:spPr>
          <a:xfrm>
            <a:off x="5449783" y="2427181"/>
            <a:ext cx="1513556" cy="707886"/>
          </a:xfrm>
          <a:prstGeom prst="rect">
            <a:avLst/>
          </a:prstGeom>
        </p:spPr>
        <p:txBody>
          <a:bodyPr wrap="none">
            <a:spAutoFit/>
          </a:bodyPr>
          <a:lstStyle/>
          <a:p>
            <a:r>
              <a:rPr lang="en-US" sz="4000" dirty="0">
                <a:solidFill>
                  <a:schemeClr val="accent5">
                    <a:lumMod val="75000"/>
                  </a:schemeClr>
                </a:solidFill>
              </a:rPr>
              <a:t>84.4% </a:t>
            </a:r>
          </a:p>
        </p:txBody>
      </p:sp>
      <p:sp>
        <p:nvSpPr>
          <p:cNvPr id="15" name="Rectangle 14"/>
          <p:cNvSpPr/>
          <p:nvPr/>
        </p:nvSpPr>
        <p:spPr>
          <a:xfrm>
            <a:off x="5449783" y="3360790"/>
            <a:ext cx="1208985" cy="707886"/>
          </a:xfrm>
          <a:prstGeom prst="rect">
            <a:avLst/>
          </a:prstGeom>
        </p:spPr>
        <p:txBody>
          <a:bodyPr wrap="none">
            <a:spAutoFit/>
          </a:bodyPr>
          <a:lstStyle/>
          <a:p>
            <a:r>
              <a:rPr lang="en-US" sz="4000" dirty="0">
                <a:solidFill>
                  <a:schemeClr val="accent5">
                    <a:lumMod val="75000"/>
                  </a:schemeClr>
                </a:solidFill>
              </a:rPr>
              <a:t>5.4% </a:t>
            </a:r>
          </a:p>
        </p:txBody>
      </p:sp>
      <p:sp>
        <p:nvSpPr>
          <p:cNvPr id="16" name="Rectangle 15"/>
          <p:cNvSpPr/>
          <p:nvPr/>
        </p:nvSpPr>
        <p:spPr>
          <a:xfrm>
            <a:off x="5449783" y="4191000"/>
            <a:ext cx="1162498" cy="707886"/>
          </a:xfrm>
          <a:prstGeom prst="rect">
            <a:avLst/>
          </a:prstGeom>
        </p:spPr>
        <p:txBody>
          <a:bodyPr wrap="none">
            <a:spAutoFit/>
          </a:bodyPr>
          <a:lstStyle/>
          <a:p>
            <a:r>
              <a:rPr lang="en-US" sz="4000" dirty="0">
                <a:solidFill>
                  <a:schemeClr val="accent5">
                    <a:lumMod val="75000"/>
                  </a:schemeClr>
                </a:solidFill>
              </a:rPr>
              <a:t>2.7% </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3333"/>
          <a:stretch/>
        </p:blipFill>
        <p:spPr>
          <a:xfrm>
            <a:off x="4155072" y="5151829"/>
            <a:ext cx="882502" cy="764835"/>
          </a:xfrm>
          <a:prstGeom prst="rect">
            <a:avLst/>
          </a:prstGeom>
        </p:spPr>
      </p:pic>
      <p:sp>
        <p:nvSpPr>
          <p:cNvPr id="18" name="TextBox 17"/>
          <p:cNvSpPr txBox="1"/>
          <p:nvPr/>
        </p:nvSpPr>
        <p:spPr>
          <a:xfrm>
            <a:off x="6942174" y="5174498"/>
            <a:ext cx="2201826" cy="923330"/>
          </a:xfrm>
          <a:prstGeom prst="rect">
            <a:avLst/>
          </a:prstGeom>
          <a:noFill/>
        </p:spPr>
        <p:txBody>
          <a:bodyPr wrap="square" rtlCol="0">
            <a:spAutoFit/>
          </a:bodyPr>
          <a:lstStyle/>
          <a:p>
            <a:r>
              <a:rPr lang="en-US" dirty="0"/>
              <a:t>high or landmark architectural character buildings</a:t>
            </a:r>
          </a:p>
        </p:txBody>
      </p:sp>
      <p:sp>
        <p:nvSpPr>
          <p:cNvPr id="19" name="Rectangle 18"/>
          <p:cNvSpPr/>
          <p:nvPr/>
        </p:nvSpPr>
        <p:spPr>
          <a:xfrm>
            <a:off x="5484247" y="5208778"/>
            <a:ext cx="1202573" cy="707886"/>
          </a:xfrm>
          <a:prstGeom prst="rect">
            <a:avLst/>
          </a:prstGeom>
        </p:spPr>
        <p:txBody>
          <a:bodyPr wrap="none">
            <a:spAutoFit/>
          </a:bodyPr>
          <a:lstStyle/>
          <a:p>
            <a:r>
              <a:rPr lang="en-US" sz="4000" dirty="0">
                <a:solidFill>
                  <a:schemeClr val="accent5">
                    <a:lumMod val="75000"/>
                  </a:schemeClr>
                </a:solidFill>
              </a:rPr>
              <a:t>0.2% </a:t>
            </a:r>
          </a:p>
        </p:txBody>
      </p:sp>
      <p:pic>
        <p:nvPicPr>
          <p:cNvPr id="13" name="Content Placeholder 12"/>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4408" t="6930" r="35255" b="79209"/>
          <a:stretch/>
        </p:blipFill>
        <p:spPr>
          <a:xfrm>
            <a:off x="0" y="0"/>
            <a:ext cx="1844298" cy="1600200"/>
          </a:xfr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0876" t="27752" r="11500" b="29924"/>
          <a:stretch/>
        </p:blipFill>
        <p:spPr>
          <a:xfrm>
            <a:off x="152400" y="2360360"/>
            <a:ext cx="3886200" cy="2742106"/>
          </a:xfrm>
          <a:prstGeom prst="rect">
            <a:avLst/>
          </a:prstGeom>
        </p:spPr>
      </p:pic>
    </p:spTree>
    <p:extLst>
      <p:ext uri="{BB962C8B-B14F-4D97-AF65-F5344CB8AC3E}">
        <p14:creationId xmlns:p14="http://schemas.microsoft.com/office/powerpoint/2010/main" val="2515565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7467600" cy="1143000"/>
          </a:xfrm>
        </p:spPr>
        <p:txBody>
          <a:bodyPr/>
          <a:lstStyle/>
          <a:p>
            <a:r>
              <a:rPr lang="en-US" dirty="0"/>
              <a:t>Zone 2: Thomas Park-Avondale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4408" t="6460" r="34191" b="78975"/>
          <a:stretch/>
        </p:blipFill>
        <p:spPr>
          <a:xfrm>
            <a:off x="0" y="0"/>
            <a:ext cx="1935727" cy="16002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879" t="9302" r="11477" b="9302"/>
          <a:stretch/>
        </p:blipFill>
        <p:spPr>
          <a:xfrm>
            <a:off x="762000" y="1828800"/>
            <a:ext cx="2696153" cy="370544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3967"/>
          <a:stretch/>
        </p:blipFill>
        <p:spPr>
          <a:xfrm>
            <a:off x="4076300" y="2362200"/>
            <a:ext cx="1005840" cy="7647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6426" y="3276600"/>
            <a:ext cx="931148" cy="75722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26470" b="37778"/>
          <a:stretch/>
        </p:blipFill>
        <p:spPr>
          <a:xfrm>
            <a:off x="3886200" y="4375950"/>
            <a:ext cx="1371600" cy="490386"/>
          </a:xfrm>
          <a:prstGeom prst="rect">
            <a:avLst/>
          </a:prstGeom>
        </p:spPr>
      </p:pic>
      <p:sp>
        <p:nvSpPr>
          <p:cNvPr id="9" name="TextBox 8"/>
          <p:cNvSpPr txBox="1"/>
          <p:nvPr/>
        </p:nvSpPr>
        <p:spPr>
          <a:xfrm>
            <a:off x="4267200" y="1812368"/>
            <a:ext cx="3200400" cy="646331"/>
          </a:xfrm>
          <a:prstGeom prst="rect">
            <a:avLst/>
          </a:prstGeom>
          <a:noFill/>
        </p:spPr>
        <p:txBody>
          <a:bodyPr wrap="square" rtlCol="0">
            <a:spAutoFit/>
          </a:bodyPr>
          <a:lstStyle/>
          <a:p>
            <a:r>
              <a:rPr lang="en-US" sz="3600" dirty="0">
                <a:solidFill>
                  <a:schemeClr val="accent5">
                    <a:lumMod val="75000"/>
                  </a:schemeClr>
                </a:solidFill>
              </a:rPr>
              <a:t>2,329 </a:t>
            </a:r>
            <a:r>
              <a:rPr lang="en-US" sz="2000" dirty="0"/>
              <a:t>properties</a:t>
            </a:r>
          </a:p>
        </p:txBody>
      </p:sp>
      <p:sp>
        <p:nvSpPr>
          <p:cNvPr id="10" name="TextBox 9"/>
          <p:cNvSpPr txBox="1"/>
          <p:nvPr/>
        </p:nvSpPr>
        <p:spPr>
          <a:xfrm>
            <a:off x="6896100" y="2636116"/>
            <a:ext cx="4343400" cy="369332"/>
          </a:xfrm>
          <a:prstGeom prst="rect">
            <a:avLst/>
          </a:prstGeom>
          <a:noFill/>
        </p:spPr>
        <p:txBody>
          <a:bodyPr wrap="square" rtlCol="0">
            <a:spAutoFit/>
          </a:bodyPr>
          <a:lstStyle/>
          <a:p>
            <a:r>
              <a:rPr lang="en-US" dirty="0"/>
              <a:t>include a structure</a:t>
            </a:r>
          </a:p>
        </p:txBody>
      </p:sp>
      <p:sp>
        <p:nvSpPr>
          <p:cNvPr id="11" name="TextBox 10"/>
          <p:cNvSpPr txBox="1"/>
          <p:nvPr/>
        </p:nvSpPr>
        <p:spPr>
          <a:xfrm>
            <a:off x="6896100" y="3546747"/>
            <a:ext cx="2819400" cy="369332"/>
          </a:xfrm>
          <a:prstGeom prst="rect">
            <a:avLst/>
          </a:prstGeom>
          <a:noFill/>
        </p:spPr>
        <p:txBody>
          <a:bodyPr wrap="square" rtlCol="0">
            <a:spAutoFit/>
          </a:bodyPr>
          <a:lstStyle/>
          <a:p>
            <a:r>
              <a:rPr lang="en-US" dirty="0"/>
              <a:t>vacant buildings</a:t>
            </a:r>
          </a:p>
        </p:txBody>
      </p:sp>
      <p:sp>
        <p:nvSpPr>
          <p:cNvPr id="12" name="TextBox 11"/>
          <p:cNvSpPr txBox="1"/>
          <p:nvPr/>
        </p:nvSpPr>
        <p:spPr>
          <a:xfrm>
            <a:off x="6896100" y="4436477"/>
            <a:ext cx="1905000" cy="369332"/>
          </a:xfrm>
          <a:prstGeom prst="rect">
            <a:avLst/>
          </a:prstGeom>
          <a:noFill/>
        </p:spPr>
        <p:txBody>
          <a:bodyPr wrap="square" rtlCol="0">
            <a:spAutoFit/>
          </a:bodyPr>
          <a:lstStyle/>
          <a:p>
            <a:r>
              <a:rPr lang="en-US" dirty="0"/>
              <a:t>vacant lots</a:t>
            </a:r>
          </a:p>
        </p:txBody>
      </p:sp>
      <p:sp>
        <p:nvSpPr>
          <p:cNvPr id="14" name="Rectangle 13"/>
          <p:cNvSpPr/>
          <p:nvPr/>
        </p:nvSpPr>
        <p:spPr>
          <a:xfrm>
            <a:off x="5449783" y="2427181"/>
            <a:ext cx="1428596" cy="707886"/>
          </a:xfrm>
          <a:prstGeom prst="rect">
            <a:avLst/>
          </a:prstGeom>
        </p:spPr>
        <p:txBody>
          <a:bodyPr wrap="none">
            <a:spAutoFit/>
          </a:bodyPr>
          <a:lstStyle/>
          <a:p>
            <a:r>
              <a:rPr lang="en-US" sz="4000" dirty="0">
                <a:solidFill>
                  <a:schemeClr val="accent5">
                    <a:lumMod val="75000"/>
                  </a:schemeClr>
                </a:solidFill>
              </a:rPr>
              <a:t>81.6% </a:t>
            </a:r>
          </a:p>
        </p:txBody>
      </p:sp>
      <p:sp>
        <p:nvSpPr>
          <p:cNvPr id="15" name="Rectangle 14"/>
          <p:cNvSpPr/>
          <p:nvPr/>
        </p:nvSpPr>
        <p:spPr>
          <a:xfrm>
            <a:off x="5449783" y="3360790"/>
            <a:ext cx="1241045" cy="707886"/>
          </a:xfrm>
          <a:prstGeom prst="rect">
            <a:avLst/>
          </a:prstGeom>
        </p:spPr>
        <p:txBody>
          <a:bodyPr wrap="none">
            <a:spAutoFit/>
          </a:bodyPr>
          <a:lstStyle/>
          <a:p>
            <a:r>
              <a:rPr lang="en-US" sz="4000" dirty="0">
                <a:solidFill>
                  <a:schemeClr val="accent5">
                    <a:lumMod val="75000"/>
                  </a:schemeClr>
                </a:solidFill>
              </a:rPr>
              <a:t>6.4% </a:t>
            </a:r>
          </a:p>
        </p:txBody>
      </p:sp>
      <p:sp>
        <p:nvSpPr>
          <p:cNvPr id="16" name="Rectangle 15"/>
          <p:cNvSpPr/>
          <p:nvPr/>
        </p:nvSpPr>
        <p:spPr>
          <a:xfrm>
            <a:off x="5449783" y="4191000"/>
            <a:ext cx="1172116" cy="707886"/>
          </a:xfrm>
          <a:prstGeom prst="rect">
            <a:avLst/>
          </a:prstGeom>
        </p:spPr>
        <p:txBody>
          <a:bodyPr wrap="none">
            <a:spAutoFit/>
          </a:bodyPr>
          <a:lstStyle/>
          <a:p>
            <a:r>
              <a:rPr lang="en-US" sz="4000" dirty="0">
                <a:solidFill>
                  <a:schemeClr val="accent5">
                    <a:lumMod val="75000"/>
                  </a:schemeClr>
                </a:solidFill>
              </a:rPr>
              <a:t>5.2% </a:t>
            </a: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13333"/>
          <a:stretch/>
        </p:blipFill>
        <p:spPr>
          <a:xfrm>
            <a:off x="4155072" y="5151829"/>
            <a:ext cx="882502" cy="764835"/>
          </a:xfrm>
          <a:prstGeom prst="rect">
            <a:avLst/>
          </a:prstGeom>
        </p:spPr>
      </p:pic>
      <p:sp>
        <p:nvSpPr>
          <p:cNvPr id="18" name="TextBox 17"/>
          <p:cNvSpPr txBox="1"/>
          <p:nvPr/>
        </p:nvSpPr>
        <p:spPr>
          <a:xfrm>
            <a:off x="6942174" y="5174498"/>
            <a:ext cx="1905000" cy="923330"/>
          </a:xfrm>
          <a:prstGeom prst="rect">
            <a:avLst/>
          </a:prstGeom>
          <a:noFill/>
        </p:spPr>
        <p:txBody>
          <a:bodyPr wrap="square" rtlCol="0">
            <a:spAutoFit/>
          </a:bodyPr>
          <a:lstStyle/>
          <a:p>
            <a:r>
              <a:rPr lang="en-US" dirty="0"/>
              <a:t>high or landmark architectural character</a:t>
            </a:r>
          </a:p>
        </p:txBody>
      </p:sp>
      <p:sp>
        <p:nvSpPr>
          <p:cNvPr id="19" name="Rectangle 18"/>
          <p:cNvSpPr/>
          <p:nvPr/>
        </p:nvSpPr>
        <p:spPr>
          <a:xfrm>
            <a:off x="5484247" y="5208778"/>
            <a:ext cx="1207382" cy="707886"/>
          </a:xfrm>
          <a:prstGeom prst="rect">
            <a:avLst/>
          </a:prstGeom>
        </p:spPr>
        <p:txBody>
          <a:bodyPr wrap="none">
            <a:spAutoFit/>
          </a:bodyPr>
          <a:lstStyle/>
          <a:p>
            <a:r>
              <a:rPr lang="en-US" sz="4000" dirty="0">
                <a:solidFill>
                  <a:schemeClr val="accent5">
                    <a:lumMod val="75000"/>
                  </a:schemeClr>
                </a:solidFill>
              </a:rPr>
              <a:t>0.7% </a:t>
            </a:r>
          </a:p>
        </p:txBody>
      </p:sp>
    </p:spTree>
    <p:extLst>
      <p:ext uri="{BB962C8B-B14F-4D97-AF65-F5344CB8AC3E}">
        <p14:creationId xmlns:p14="http://schemas.microsoft.com/office/powerpoint/2010/main" val="1679520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lstStyle/>
          <a:p>
            <a:r>
              <a:rPr lang="en-US" dirty="0"/>
              <a:t>Zone 3: Industry</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3967"/>
          <a:stretch/>
        </p:blipFill>
        <p:spPr>
          <a:xfrm>
            <a:off x="4076300" y="2362200"/>
            <a:ext cx="1005840" cy="764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426" y="3276600"/>
            <a:ext cx="931148" cy="75722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6470" b="37778"/>
          <a:stretch/>
        </p:blipFill>
        <p:spPr>
          <a:xfrm>
            <a:off x="3886200" y="4375950"/>
            <a:ext cx="1371600" cy="490386"/>
          </a:xfrm>
          <a:prstGeom prst="rect">
            <a:avLst/>
          </a:prstGeom>
        </p:spPr>
      </p:pic>
      <p:sp>
        <p:nvSpPr>
          <p:cNvPr id="9" name="TextBox 8"/>
          <p:cNvSpPr txBox="1"/>
          <p:nvPr/>
        </p:nvSpPr>
        <p:spPr>
          <a:xfrm>
            <a:off x="4267200" y="1812368"/>
            <a:ext cx="3200400" cy="646331"/>
          </a:xfrm>
          <a:prstGeom prst="rect">
            <a:avLst/>
          </a:prstGeom>
          <a:noFill/>
        </p:spPr>
        <p:txBody>
          <a:bodyPr wrap="square" rtlCol="0">
            <a:spAutoFit/>
          </a:bodyPr>
          <a:lstStyle/>
          <a:p>
            <a:r>
              <a:rPr lang="en-US" sz="3600" dirty="0">
                <a:solidFill>
                  <a:schemeClr val="accent5">
                    <a:lumMod val="75000"/>
                  </a:schemeClr>
                </a:solidFill>
              </a:rPr>
              <a:t>1,408 </a:t>
            </a:r>
            <a:r>
              <a:rPr lang="en-US" sz="2000" dirty="0"/>
              <a:t>properties</a:t>
            </a:r>
          </a:p>
        </p:txBody>
      </p:sp>
      <p:sp>
        <p:nvSpPr>
          <p:cNvPr id="10" name="TextBox 9"/>
          <p:cNvSpPr txBox="1"/>
          <p:nvPr/>
        </p:nvSpPr>
        <p:spPr>
          <a:xfrm>
            <a:off x="6896100" y="2636116"/>
            <a:ext cx="4343400" cy="369332"/>
          </a:xfrm>
          <a:prstGeom prst="rect">
            <a:avLst/>
          </a:prstGeom>
          <a:noFill/>
        </p:spPr>
        <p:txBody>
          <a:bodyPr wrap="square" rtlCol="0">
            <a:spAutoFit/>
          </a:bodyPr>
          <a:lstStyle/>
          <a:p>
            <a:r>
              <a:rPr lang="en-US" dirty="0"/>
              <a:t>include a structure</a:t>
            </a:r>
          </a:p>
        </p:txBody>
      </p:sp>
      <p:sp>
        <p:nvSpPr>
          <p:cNvPr id="11" name="TextBox 10"/>
          <p:cNvSpPr txBox="1"/>
          <p:nvPr/>
        </p:nvSpPr>
        <p:spPr>
          <a:xfrm>
            <a:off x="6896100" y="3546747"/>
            <a:ext cx="2819400" cy="369332"/>
          </a:xfrm>
          <a:prstGeom prst="rect">
            <a:avLst/>
          </a:prstGeom>
          <a:noFill/>
        </p:spPr>
        <p:txBody>
          <a:bodyPr wrap="square" rtlCol="0">
            <a:spAutoFit/>
          </a:bodyPr>
          <a:lstStyle/>
          <a:p>
            <a:r>
              <a:rPr lang="en-US" dirty="0"/>
              <a:t>vacant buildings</a:t>
            </a:r>
          </a:p>
        </p:txBody>
      </p:sp>
      <p:sp>
        <p:nvSpPr>
          <p:cNvPr id="12" name="TextBox 11"/>
          <p:cNvSpPr txBox="1"/>
          <p:nvPr/>
        </p:nvSpPr>
        <p:spPr>
          <a:xfrm>
            <a:off x="6896100" y="4436477"/>
            <a:ext cx="1905000" cy="369332"/>
          </a:xfrm>
          <a:prstGeom prst="rect">
            <a:avLst/>
          </a:prstGeom>
          <a:noFill/>
        </p:spPr>
        <p:txBody>
          <a:bodyPr wrap="square" rtlCol="0">
            <a:spAutoFit/>
          </a:bodyPr>
          <a:lstStyle/>
          <a:p>
            <a:r>
              <a:rPr lang="en-US" dirty="0"/>
              <a:t>vacant lots</a:t>
            </a:r>
          </a:p>
        </p:txBody>
      </p:sp>
      <p:sp>
        <p:nvSpPr>
          <p:cNvPr id="14" name="Rectangle 13"/>
          <p:cNvSpPr/>
          <p:nvPr/>
        </p:nvSpPr>
        <p:spPr>
          <a:xfrm>
            <a:off x="5449783" y="2427181"/>
            <a:ext cx="1388522" cy="707886"/>
          </a:xfrm>
          <a:prstGeom prst="rect">
            <a:avLst/>
          </a:prstGeom>
        </p:spPr>
        <p:txBody>
          <a:bodyPr wrap="none">
            <a:spAutoFit/>
          </a:bodyPr>
          <a:lstStyle/>
          <a:p>
            <a:r>
              <a:rPr lang="en-US" sz="4000" dirty="0">
                <a:solidFill>
                  <a:schemeClr val="accent5">
                    <a:lumMod val="75000"/>
                  </a:schemeClr>
                </a:solidFill>
              </a:rPr>
              <a:t>67.1% </a:t>
            </a:r>
          </a:p>
        </p:txBody>
      </p:sp>
      <p:sp>
        <p:nvSpPr>
          <p:cNvPr id="15" name="Rectangle 14"/>
          <p:cNvSpPr/>
          <p:nvPr/>
        </p:nvSpPr>
        <p:spPr>
          <a:xfrm>
            <a:off x="5449783" y="3360790"/>
            <a:ext cx="1205779" cy="707886"/>
          </a:xfrm>
          <a:prstGeom prst="rect">
            <a:avLst/>
          </a:prstGeom>
        </p:spPr>
        <p:txBody>
          <a:bodyPr wrap="none">
            <a:spAutoFit/>
          </a:bodyPr>
          <a:lstStyle/>
          <a:p>
            <a:r>
              <a:rPr lang="en-US" sz="4000" dirty="0">
                <a:solidFill>
                  <a:schemeClr val="accent5">
                    <a:lumMod val="75000"/>
                  </a:schemeClr>
                </a:solidFill>
              </a:rPr>
              <a:t>9.7% </a:t>
            </a:r>
          </a:p>
        </p:txBody>
      </p:sp>
      <p:sp>
        <p:nvSpPr>
          <p:cNvPr id="16" name="Rectangle 15"/>
          <p:cNvSpPr/>
          <p:nvPr/>
        </p:nvSpPr>
        <p:spPr>
          <a:xfrm>
            <a:off x="5449783" y="4191000"/>
            <a:ext cx="1342034" cy="707886"/>
          </a:xfrm>
          <a:prstGeom prst="rect">
            <a:avLst/>
          </a:prstGeom>
        </p:spPr>
        <p:txBody>
          <a:bodyPr wrap="none">
            <a:spAutoFit/>
          </a:bodyPr>
          <a:lstStyle/>
          <a:p>
            <a:r>
              <a:rPr lang="en-US" sz="4000" dirty="0">
                <a:solidFill>
                  <a:schemeClr val="accent5">
                    <a:lumMod val="75000"/>
                  </a:schemeClr>
                </a:solidFill>
              </a:rPr>
              <a:t>17.2% </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3333"/>
          <a:stretch/>
        </p:blipFill>
        <p:spPr>
          <a:xfrm>
            <a:off x="4155072" y="5151829"/>
            <a:ext cx="882502" cy="764835"/>
          </a:xfrm>
          <a:prstGeom prst="rect">
            <a:avLst/>
          </a:prstGeom>
        </p:spPr>
      </p:pic>
      <p:sp>
        <p:nvSpPr>
          <p:cNvPr id="18" name="TextBox 17"/>
          <p:cNvSpPr txBox="1"/>
          <p:nvPr/>
        </p:nvSpPr>
        <p:spPr>
          <a:xfrm>
            <a:off x="6942174" y="5174498"/>
            <a:ext cx="1905000" cy="923330"/>
          </a:xfrm>
          <a:prstGeom prst="rect">
            <a:avLst/>
          </a:prstGeom>
          <a:noFill/>
        </p:spPr>
        <p:txBody>
          <a:bodyPr wrap="square" rtlCol="0">
            <a:spAutoFit/>
          </a:bodyPr>
          <a:lstStyle/>
          <a:p>
            <a:r>
              <a:rPr lang="en-US" dirty="0"/>
              <a:t>high or landmark architectural character</a:t>
            </a:r>
          </a:p>
        </p:txBody>
      </p:sp>
      <p:sp>
        <p:nvSpPr>
          <p:cNvPr id="19" name="Rectangle 18"/>
          <p:cNvSpPr/>
          <p:nvPr/>
        </p:nvSpPr>
        <p:spPr>
          <a:xfrm>
            <a:off x="5484247" y="5208778"/>
            <a:ext cx="1168910" cy="707886"/>
          </a:xfrm>
          <a:prstGeom prst="rect">
            <a:avLst/>
          </a:prstGeom>
        </p:spPr>
        <p:txBody>
          <a:bodyPr wrap="none">
            <a:spAutoFit/>
          </a:bodyPr>
          <a:lstStyle/>
          <a:p>
            <a:r>
              <a:rPr lang="en-US" sz="4000" dirty="0">
                <a:solidFill>
                  <a:schemeClr val="accent5">
                    <a:lumMod val="75000"/>
                  </a:schemeClr>
                </a:solidFill>
              </a:rPr>
              <a:t>2.3% </a:t>
            </a:r>
          </a:p>
        </p:txBody>
      </p:sp>
      <p:pic>
        <p:nvPicPr>
          <p:cNvPr id="13" name="Content Placeholder 12"/>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4408" t="6460" r="34799" b="78975"/>
          <a:stretch/>
        </p:blipFill>
        <p:spPr>
          <a:xfrm>
            <a:off x="-1" y="0"/>
            <a:ext cx="1832487" cy="1600200"/>
          </a:xfr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1603" t="20871" r="10850" b="21524"/>
          <a:stretch/>
        </p:blipFill>
        <p:spPr>
          <a:xfrm>
            <a:off x="233916" y="2023277"/>
            <a:ext cx="3652284" cy="3510969"/>
          </a:xfrm>
          <a:prstGeom prst="rect">
            <a:avLst/>
          </a:prstGeom>
        </p:spPr>
      </p:pic>
      <p:sp>
        <p:nvSpPr>
          <p:cNvPr id="21" name="Rectangle 20"/>
          <p:cNvSpPr/>
          <p:nvPr/>
        </p:nvSpPr>
        <p:spPr>
          <a:xfrm rot="1692312">
            <a:off x="2729765" y="1860616"/>
            <a:ext cx="1066800" cy="549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762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lstStyle/>
          <a:p>
            <a:r>
              <a:rPr lang="en-US" dirty="0"/>
              <a:t>Zone 4: Old West End</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3967"/>
          <a:stretch/>
        </p:blipFill>
        <p:spPr>
          <a:xfrm>
            <a:off x="4076300" y="2362200"/>
            <a:ext cx="1005840" cy="764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426" y="3276600"/>
            <a:ext cx="931148" cy="75722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6470" b="37778"/>
          <a:stretch/>
        </p:blipFill>
        <p:spPr>
          <a:xfrm>
            <a:off x="3886200" y="4375950"/>
            <a:ext cx="1371600" cy="490386"/>
          </a:xfrm>
          <a:prstGeom prst="rect">
            <a:avLst/>
          </a:prstGeom>
        </p:spPr>
      </p:pic>
      <p:sp>
        <p:nvSpPr>
          <p:cNvPr id="9" name="TextBox 8"/>
          <p:cNvSpPr txBox="1"/>
          <p:nvPr/>
        </p:nvSpPr>
        <p:spPr>
          <a:xfrm>
            <a:off x="4267200" y="1812368"/>
            <a:ext cx="3200400" cy="646331"/>
          </a:xfrm>
          <a:prstGeom prst="rect">
            <a:avLst/>
          </a:prstGeom>
          <a:noFill/>
        </p:spPr>
        <p:txBody>
          <a:bodyPr wrap="square" rtlCol="0">
            <a:spAutoFit/>
          </a:bodyPr>
          <a:lstStyle/>
          <a:p>
            <a:r>
              <a:rPr lang="en-US" sz="3600" dirty="0">
                <a:solidFill>
                  <a:schemeClr val="accent5">
                    <a:lumMod val="75000"/>
                  </a:schemeClr>
                </a:solidFill>
              </a:rPr>
              <a:t>860 </a:t>
            </a:r>
            <a:r>
              <a:rPr lang="en-US" sz="2000" dirty="0"/>
              <a:t>properties</a:t>
            </a:r>
          </a:p>
        </p:txBody>
      </p:sp>
      <p:sp>
        <p:nvSpPr>
          <p:cNvPr id="10" name="TextBox 9"/>
          <p:cNvSpPr txBox="1"/>
          <p:nvPr/>
        </p:nvSpPr>
        <p:spPr>
          <a:xfrm>
            <a:off x="6896100" y="2636116"/>
            <a:ext cx="4343400" cy="369332"/>
          </a:xfrm>
          <a:prstGeom prst="rect">
            <a:avLst/>
          </a:prstGeom>
          <a:noFill/>
        </p:spPr>
        <p:txBody>
          <a:bodyPr wrap="square" rtlCol="0">
            <a:spAutoFit/>
          </a:bodyPr>
          <a:lstStyle/>
          <a:p>
            <a:r>
              <a:rPr lang="en-US" dirty="0"/>
              <a:t>include a structure</a:t>
            </a:r>
          </a:p>
        </p:txBody>
      </p:sp>
      <p:sp>
        <p:nvSpPr>
          <p:cNvPr id="11" name="TextBox 10"/>
          <p:cNvSpPr txBox="1"/>
          <p:nvPr/>
        </p:nvSpPr>
        <p:spPr>
          <a:xfrm>
            <a:off x="6896100" y="3546747"/>
            <a:ext cx="2819400" cy="369332"/>
          </a:xfrm>
          <a:prstGeom prst="rect">
            <a:avLst/>
          </a:prstGeom>
          <a:noFill/>
        </p:spPr>
        <p:txBody>
          <a:bodyPr wrap="square" rtlCol="0">
            <a:spAutoFit/>
          </a:bodyPr>
          <a:lstStyle/>
          <a:p>
            <a:r>
              <a:rPr lang="en-US" dirty="0"/>
              <a:t>vacant buildings</a:t>
            </a:r>
          </a:p>
        </p:txBody>
      </p:sp>
      <p:sp>
        <p:nvSpPr>
          <p:cNvPr id="12" name="TextBox 11"/>
          <p:cNvSpPr txBox="1"/>
          <p:nvPr/>
        </p:nvSpPr>
        <p:spPr>
          <a:xfrm>
            <a:off x="6896100" y="4436477"/>
            <a:ext cx="1905000" cy="369332"/>
          </a:xfrm>
          <a:prstGeom prst="rect">
            <a:avLst/>
          </a:prstGeom>
          <a:noFill/>
        </p:spPr>
        <p:txBody>
          <a:bodyPr wrap="square" rtlCol="0">
            <a:spAutoFit/>
          </a:bodyPr>
          <a:lstStyle/>
          <a:p>
            <a:r>
              <a:rPr lang="en-US" dirty="0"/>
              <a:t>vacant lots</a:t>
            </a:r>
          </a:p>
        </p:txBody>
      </p:sp>
      <p:sp>
        <p:nvSpPr>
          <p:cNvPr id="14" name="Rectangle 13"/>
          <p:cNvSpPr/>
          <p:nvPr/>
        </p:nvSpPr>
        <p:spPr>
          <a:xfrm>
            <a:off x="5449783" y="2427181"/>
            <a:ext cx="1436612" cy="707886"/>
          </a:xfrm>
          <a:prstGeom prst="rect">
            <a:avLst/>
          </a:prstGeom>
        </p:spPr>
        <p:txBody>
          <a:bodyPr wrap="none">
            <a:spAutoFit/>
          </a:bodyPr>
          <a:lstStyle/>
          <a:p>
            <a:r>
              <a:rPr lang="en-US" sz="4000" dirty="0">
                <a:solidFill>
                  <a:schemeClr val="accent5">
                    <a:lumMod val="75000"/>
                  </a:schemeClr>
                </a:solidFill>
              </a:rPr>
              <a:t>72.4% </a:t>
            </a:r>
          </a:p>
        </p:txBody>
      </p:sp>
      <p:sp>
        <p:nvSpPr>
          <p:cNvPr id="15" name="Rectangle 14"/>
          <p:cNvSpPr/>
          <p:nvPr/>
        </p:nvSpPr>
        <p:spPr>
          <a:xfrm>
            <a:off x="5449783" y="3360790"/>
            <a:ext cx="1208985" cy="707886"/>
          </a:xfrm>
          <a:prstGeom prst="rect">
            <a:avLst/>
          </a:prstGeom>
        </p:spPr>
        <p:txBody>
          <a:bodyPr wrap="none">
            <a:spAutoFit/>
          </a:bodyPr>
          <a:lstStyle/>
          <a:p>
            <a:r>
              <a:rPr lang="en-US" sz="4000" dirty="0">
                <a:solidFill>
                  <a:schemeClr val="accent5">
                    <a:lumMod val="75000"/>
                  </a:schemeClr>
                </a:solidFill>
              </a:rPr>
              <a:t>6.7% </a:t>
            </a:r>
          </a:p>
        </p:txBody>
      </p:sp>
      <p:sp>
        <p:nvSpPr>
          <p:cNvPr id="16" name="Rectangle 15"/>
          <p:cNvSpPr/>
          <p:nvPr/>
        </p:nvSpPr>
        <p:spPr>
          <a:xfrm>
            <a:off x="5449783" y="4191000"/>
            <a:ext cx="1348446" cy="707886"/>
          </a:xfrm>
          <a:prstGeom prst="rect">
            <a:avLst/>
          </a:prstGeom>
        </p:spPr>
        <p:txBody>
          <a:bodyPr wrap="none">
            <a:spAutoFit/>
          </a:bodyPr>
          <a:lstStyle/>
          <a:p>
            <a:r>
              <a:rPr lang="en-US" sz="4000" dirty="0">
                <a:solidFill>
                  <a:schemeClr val="accent5">
                    <a:lumMod val="75000"/>
                  </a:schemeClr>
                </a:solidFill>
              </a:rPr>
              <a:t>12.3% </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3333"/>
          <a:stretch/>
        </p:blipFill>
        <p:spPr>
          <a:xfrm>
            <a:off x="4155072" y="5151829"/>
            <a:ext cx="882502" cy="764835"/>
          </a:xfrm>
          <a:prstGeom prst="rect">
            <a:avLst/>
          </a:prstGeom>
        </p:spPr>
      </p:pic>
      <p:sp>
        <p:nvSpPr>
          <p:cNvPr id="18" name="TextBox 17"/>
          <p:cNvSpPr txBox="1"/>
          <p:nvPr/>
        </p:nvSpPr>
        <p:spPr>
          <a:xfrm>
            <a:off x="6942174" y="5174498"/>
            <a:ext cx="1905000" cy="923330"/>
          </a:xfrm>
          <a:prstGeom prst="rect">
            <a:avLst/>
          </a:prstGeom>
          <a:noFill/>
        </p:spPr>
        <p:txBody>
          <a:bodyPr wrap="square" rtlCol="0">
            <a:spAutoFit/>
          </a:bodyPr>
          <a:lstStyle/>
          <a:p>
            <a:r>
              <a:rPr lang="en-US" dirty="0"/>
              <a:t>high or landmark architectural character</a:t>
            </a:r>
          </a:p>
        </p:txBody>
      </p:sp>
      <p:sp>
        <p:nvSpPr>
          <p:cNvPr id="19" name="Rectangle 18"/>
          <p:cNvSpPr/>
          <p:nvPr/>
        </p:nvSpPr>
        <p:spPr>
          <a:xfrm>
            <a:off x="5484247" y="5208778"/>
            <a:ext cx="1351652" cy="707886"/>
          </a:xfrm>
          <a:prstGeom prst="rect">
            <a:avLst/>
          </a:prstGeom>
        </p:spPr>
        <p:txBody>
          <a:bodyPr wrap="none">
            <a:spAutoFit/>
          </a:bodyPr>
          <a:lstStyle/>
          <a:p>
            <a:r>
              <a:rPr lang="en-US" sz="4000" dirty="0">
                <a:solidFill>
                  <a:schemeClr val="accent5">
                    <a:lumMod val="75000"/>
                  </a:schemeClr>
                </a:solidFill>
              </a:rPr>
              <a:t>15.2% </a:t>
            </a:r>
          </a:p>
        </p:txBody>
      </p:sp>
      <p:pic>
        <p:nvPicPr>
          <p:cNvPr id="13" name="Content Placeholder 12"/>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4712" t="7635" r="34951" b="79209"/>
          <a:stretch/>
        </p:blipFill>
        <p:spPr>
          <a:xfrm>
            <a:off x="-33671" y="21265"/>
            <a:ext cx="1917279" cy="1578935"/>
          </a:xfr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2079" t="28992" r="12280" b="33728"/>
          <a:stretch/>
        </p:blipFill>
        <p:spPr>
          <a:xfrm>
            <a:off x="106326" y="2472545"/>
            <a:ext cx="4008474" cy="2556655"/>
          </a:xfrm>
          <a:prstGeom prst="rect">
            <a:avLst/>
          </a:prstGeom>
        </p:spPr>
      </p:pic>
    </p:spTree>
    <p:extLst>
      <p:ext uri="{BB962C8B-B14F-4D97-AF65-F5344CB8AC3E}">
        <p14:creationId xmlns:p14="http://schemas.microsoft.com/office/powerpoint/2010/main" val="2777762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lstStyle/>
          <a:p>
            <a:r>
              <a:rPr lang="en-US" dirty="0"/>
              <a:t>Zone 5: Whitely</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3967"/>
          <a:stretch/>
        </p:blipFill>
        <p:spPr>
          <a:xfrm>
            <a:off x="4076300" y="2362200"/>
            <a:ext cx="1005840" cy="764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426" y="3276600"/>
            <a:ext cx="931148" cy="75722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6470" b="37778"/>
          <a:stretch/>
        </p:blipFill>
        <p:spPr>
          <a:xfrm>
            <a:off x="3886200" y="4375950"/>
            <a:ext cx="1371600" cy="490386"/>
          </a:xfrm>
          <a:prstGeom prst="rect">
            <a:avLst/>
          </a:prstGeom>
        </p:spPr>
      </p:pic>
      <p:sp>
        <p:nvSpPr>
          <p:cNvPr id="9" name="TextBox 8"/>
          <p:cNvSpPr txBox="1"/>
          <p:nvPr/>
        </p:nvSpPr>
        <p:spPr>
          <a:xfrm>
            <a:off x="4267200" y="1812368"/>
            <a:ext cx="3200400" cy="646331"/>
          </a:xfrm>
          <a:prstGeom prst="rect">
            <a:avLst/>
          </a:prstGeom>
          <a:noFill/>
        </p:spPr>
        <p:txBody>
          <a:bodyPr wrap="square" rtlCol="0">
            <a:spAutoFit/>
          </a:bodyPr>
          <a:lstStyle/>
          <a:p>
            <a:r>
              <a:rPr lang="en-US" sz="3600" dirty="0">
                <a:solidFill>
                  <a:schemeClr val="accent5">
                    <a:lumMod val="75000"/>
                  </a:schemeClr>
                </a:solidFill>
              </a:rPr>
              <a:t>1,585 </a:t>
            </a:r>
            <a:r>
              <a:rPr lang="en-US" sz="2000" dirty="0"/>
              <a:t>properties</a:t>
            </a:r>
          </a:p>
        </p:txBody>
      </p:sp>
      <p:sp>
        <p:nvSpPr>
          <p:cNvPr id="10" name="TextBox 9"/>
          <p:cNvSpPr txBox="1"/>
          <p:nvPr/>
        </p:nvSpPr>
        <p:spPr>
          <a:xfrm>
            <a:off x="6896100" y="2636116"/>
            <a:ext cx="4343400" cy="369332"/>
          </a:xfrm>
          <a:prstGeom prst="rect">
            <a:avLst/>
          </a:prstGeom>
          <a:noFill/>
        </p:spPr>
        <p:txBody>
          <a:bodyPr wrap="square" rtlCol="0">
            <a:spAutoFit/>
          </a:bodyPr>
          <a:lstStyle/>
          <a:p>
            <a:r>
              <a:rPr lang="en-US" dirty="0"/>
              <a:t>include a structure</a:t>
            </a:r>
          </a:p>
        </p:txBody>
      </p:sp>
      <p:sp>
        <p:nvSpPr>
          <p:cNvPr id="11" name="TextBox 10"/>
          <p:cNvSpPr txBox="1"/>
          <p:nvPr/>
        </p:nvSpPr>
        <p:spPr>
          <a:xfrm>
            <a:off x="6896100" y="3546747"/>
            <a:ext cx="2819400" cy="369332"/>
          </a:xfrm>
          <a:prstGeom prst="rect">
            <a:avLst/>
          </a:prstGeom>
          <a:noFill/>
        </p:spPr>
        <p:txBody>
          <a:bodyPr wrap="square" rtlCol="0">
            <a:spAutoFit/>
          </a:bodyPr>
          <a:lstStyle/>
          <a:p>
            <a:r>
              <a:rPr lang="en-US" dirty="0"/>
              <a:t>vacant buildings</a:t>
            </a:r>
          </a:p>
        </p:txBody>
      </p:sp>
      <p:sp>
        <p:nvSpPr>
          <p:cNvPr id="12" name="TextBox 11"/>
          <p:cNvSpPr txBox="1"/>
          <p:nvPr/>
        </p:nvSpPr>
        <p:spPr>
          <a:xfrm>
            <a:off x="6896100" y="4436477"/>
            <a:ext cx="1905000" cy="369332"/>
          </a:xfrm>
          <a:prstGeom prst="rect">
            <a:avLst/>
          </a:prstGeom>
          <a:noFill/>
        </p:spPr>
        <p:txBody>
          <a:bodyPr wrap="square" rtlCol="0">
            <a:spAutoFit/>
          </a:bodyPr>
          <a:lstStyle/>
          <a:p>
            <a:r>
              <a:rPr lang="en-US" dirty="0"/>
              <a:t>vacant lots</a:t>
            </a:r>
          </a:p>
        </p:txBody>
      </p:sp>
      <p:sp>
        <p:nvSpPr>
          <p:cNvPr id="14" name="Rectangle 13"/>
          <p:cNvSpPr/>
          <p:nvPr/>
        </p:nvSpPr>
        <p:spPr>
          <a:xfrm>
            <a:off x="5449783" y="2427181"/>
            <a:ext cx="1455848" cy="707886"/>
          </a:xfrm>
          <a:prstGeom prst="rect">
            <a:avLst/>
          </a:prstGeom>
        </p:spPr>
        <p:txBody>
          <a:bodyPr wrap="none">
            <a:spAutoFit/>
          </a:bodyPr>
          <a:lstStyle/>
          <a:p>
            <a:r>
              <a:rPr lang="en-US" sz="4000" dirty="0">
                <a:solidFill>
                  <a:schemeClr val="accent5">
                    <a:lumMod val="75000"/>
                  </a:schemeClr>
                </a:solidFill>
              </a:rPr>
              <a:t>73.8% </a:t>
            </a:r>
          </a:p>
        </p:txBody>
      </p:sp>
      <p:sp>
        <p:nvSpPr>
          <p:cNvPr id="15" name="Rectangle 14"/>
          <p:cNvSpPr/>
          <p:nvPr/>
        </p:nvSpPr>
        <p:spPr>
          <a:xfrm>
            <a:off x="5449783" y="3360790"/>
            <a:ext cx="1136850" cy="707886"/>
          </a:xfrm>
          <a:prstGeom prst="rect">
            <a:avLst/>
          </a:prstGeom>
        </p:spPr>
        <p:txBody>
          <a:bodyPr wrap="none">
            <a:spAutoFit/>
          </a:bodyPr>
          <a:lstStyle/>
          <a:p>
            <a:r>
              <a:rPr lang="en-US" sz="4000" dirty="0">
                <a:solidFill>
                  <a:schemeClr val="accent5">
                    <a:lumMod val="75000"/>
                  </a:schemeClr>
                </a:solidFill>
              </a:rPr>
              <a:t>4.1% </a:t>
            </a:r>
          </a:p>
        </p:txBody>
      </p:sp>
      <p:sp>
        <p:nvSpPr>
          <p:cNvPr id="16" name="Rectangle 15"/>
          <p:cNvSpPr/>
          <p:nvPr/>
        </p:nvSpPr>
        <p:spPr>
          <a:xfrm>
            <a:off x="5449783" y="4191000"/>
            <a:ext cx="1388522" cy="707886"/>
          </a:xfrm>
          <a:prstGeom prst="rect">
            <a:avLst/>
          </a:prstGeom>
        </p:spPr>
        <p:txBody>
          <a:bodyPr wrap="none">
            <a:spAutoFit/>
          </a:bodyPr>
          <a:lstStyle/>
          <a:p>
            <a:r>
              <a:rPr lang="en-US" sz="4000" dirty="0">
                <a:solidFill>
                  <a:schemeClr val="accent5">
                    <a:lumMod val="75000"/>
                  </a:schemeClr>
                </a:solidFill>
              </a:rPr>
              <a:t>16.7% </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3333"/>
          <a:stretch/>
        </p:blipFill>
        <p:spPr>
          <a:xfrm>
            <a:off x="4155072" y="5151829"/>
            <a:ext cx="882502" cy="764835"/>
          </a:xfrm>
          <a:prstGeom prst="rect">
            <a:avLst/>
          </a:prstGeom>
        </p:spPr>
      </p:pic>
      <p:sp>
        <p:nvSpPr>
          <p:cNvPr id="18" name="TextBox 17"/>
          <p:cNvSpPr txBox="1"/>
          <p:nvPr/>
        </p:nvSpPr>
        <p:spPr>
          <a:xfrm>
            <a:off x="6942174" y="5174498"/>
            <a:ext cx="1905000" cy="923330"/>
          </a:xfrm>
          <a:prstGeom prst="rect">
            <a:avLst/>
          </a:prstGeom>
          <a:noFill/>
        </p:spPr>
        <p:txBody>
          <a:bodyPr wrap="square" rtlCol="0">
            <a:spAutoFit/>
          </a:bodyPr>
          <a:lstStyle/>
          <a:p>
            <a:r>
              <a:rPr lang="en-US" dirty="0"/>
              <a:t>high or landmark architectural character</a:t>
            </a:r>
          </a:p>
        </p:txBody>
      </p:sp>
      <p:sp>
        <p:nvSpPr>
          <p:cNvPr id="19" name="Rectangle 18"/>
          <p:cNvSpPr/>
          <p:nvPr/>
        </p:nvSpPr>
        <p:spPr>
          <a:xfrm>
            <a:off x="5484247" y="5208778"/>
            <a:ext cx="1213794" cy="707886"/>
          </a:xfrm>
          <a:prstGeom prst="rect">
            <a:avLst/>
          </a:prstGeom>
        </p:spPr>
        <p:txBody>
          <a:bodyPr wrap="none">
            <a:spAutoFit/>
          </a:bodyPr>
          <a:lstStyle/>
          <a:p>
            <a:r>
              <a:rPr lang="en-US" sz="4000" dirty="0">
                <a:solidFill>
                  <a:schemeClr val="accent5">
                    <a:lumMod val="75000"/>
                  </a:schemeClr>
                </a:solidFill>
              </a:rPr>
              <a:t>0.3% </a:t>
            </a:r>
          </a:p>
        </p:txBody>
      </p:sp>
      <p:pic>
        <p:nvPicPr>
          <p:cNvPr id="13" name="Content Placeholder 12"/>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4712" t="6460" r="34495" b="79210"/>
          <a:stretch/>
        </p:blipFill>
        <p:spPr>
          <a:xfrm>
            <a:off x="-1" y="0"/>
            <a:ext cx="1862529" cy="1600200"/>
          </a:xfr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3484" t="9302" r="13083" b="9302"/>
          <a:stretch/>
        </p:blipFill>
        <p:spPr>
          <a:xfrm>
            <a:off x="184783" y="1600201"/>
            <a:ext cx="3560256" cy="5106926"/>
          </a:xfrm>
          <a:prstGeom prst="rect">
            <a:avLst/>
          </a:prstGeom>
        </p:spPr>
      </p:pic>
    </p:spTree>
    <p:extLst>
      <p:ext uri="{BB962C8B-B14F-4D97-AF65-F5344CB8AC3E}">
        <p14:creationId xmlns:p14="http://schemas.microsoft.com/office/powerpoint/2010/main" val="2777762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lstStyle/>
          <a:p>
            <a:r>
              <a:rPr lang="en-US" dirty="0"/>
              <a:t>Zone 6: Cowing Park</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3967"/>
          <a:stretch/>
        </p:blipFill>
        <p:spPr>
          <a:xfrm>
            <a:off x="4076300" y="2362200"/>
            <a:ext cx="1005840" cy="764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426" y="3276600"/>
            <a:ext cx="931148" cy="75722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6470" b="37778"/>
          <a:stretch/>
        </p:blipFill>
        <p:spPr>
          <a:xfrm>
            <a:off x="3886200" y="4375950"/>
            <a:ext cx="1371600" cy="490386"/>
          </a:xfrm>
          <a:prstGeom prst="rect">
            <a:avLst/>
          </a:prstGeom>
        </p:spPr>
      </p:pic>
      <p:sp>
        <p:nvSpPr>
          <p:cNvPr id="9" name="TextBox 8"/>
          <p:cNvSpPr txBox="1"/>
          <p:nvPr/>
        </p:nvSpPr>
        <p:spPr>
          <a:xfrm>
            <a:off x="4267200" y="1812368"/>
            <a:ext cx="3200400" cy="646331"/>
          </a:xfrm>
          <a:prstGeom prst="rect">
            <a:avLst/>
          </a:prstGeom>
          <a:noFill/>
        </p:spPr>
        <p:txBody>
          <a:bodyPr wrap="square" rtlCol="0">
            <a:spAutoFit/>
          </a:bodyPr>
          <a:lstStyle/>
          <a:p>
            <a:r>
              <a:rPr lang="en-US" sz="3600" dirty="0">
                <a:solidFill>
                  <a:schemeClr val="accent5">
                    <a:lumMod val="75000"/>
                  </a:schemeClr>
                </a:solidFill>
              </a:rPr>
              <a:t>573 </a:t>
            </a:r>
            <a:r>
              <a:rPr lang="en-US" sz="2000" dirty="0"/>
              <a:t>properties</a:t>
            </a:r>
          </a:p>
        </p:txBody>
      </p:sp>
      <p:sp>
        <p:nvSpPr>
          <p:cNvPr id="10" name="TextBox 9"/>
          <p:cNvSpPr txBox="1"/>
          <p:nvPr/>
        </p:nvSpPr>
        <p:spPr>
          <a:xfrm>
            <a:off x="6896100" y="2636116"/>
            <a:ext cx="4343400" cy="369332"/>
          </a:xfrm>
          <a:prstGeom prst="rect">
            <a:avLst/>
          </a:prstGeom>
          <a:noFill/>
        </p:spPr>
        <p:txBody>
          <a:bodyPr wrap="square" rtlCol="0">
            <a:spAutoFit/>
          </a:bodyPr>
          <a:lstStyle/>
          <a:p>
            <a:r>
              <a:rPr lang="en-US" dirty="0"/>
              <a:t>include a structure</a:t>
            </a:r>
          </a:p>
        </p:txBody>
      </p:sp>
      <p:sp>
        <p:nvSpPr>
          <p:cNvPr id="11" name="TextBox 10"/>
          <p:cNvSpPr txBox="1"/>
          <p:nvPr/>
        </p:nvSpPr>
        <p:spPr>
          <a:xfrm>
            <a:off x="6896100" y="3546747"/>
            <a:ext cx="2819400" cy="369332"/>
          </a:xfrm>
          <a:prstGeom prst="rect">
            <a:avLst/>
          </a:prstGeom>
          <a:noFill/>
        </p:spPr>
        <p:txBody>
          <a:bodyPr wrap="square" rtlCol="0">
            <a:spAutoFit/>
          </a:bodyPr>
          <a:lstStyle/>
          <a:p>
            <a:r>
              <a:rPr lang="en-US" dirty="0"/>
              <a:t>vacant buildings</a:t>
            </a:r>
          </a:p>
        </p:txBody>
      </p:sp>
      <p:sp>
        <p:nvSpPr>
          <p:cNvPr id="12" name="TextBox 11"/>
          <p:cNvSpPr txBox="1"/>
          <p:nvPr/>
        </p:nvSpPr>
        <p:spPr>
          <a:xfrm>
            <a:off x="6896100" y="4436477"/>
            <a:ext cx="1905000" cy="369332"/>
          </a:xfrm>
          <a:prstGeom prst="rect">
            <a:avLst/>
          </a:prstGeom>
          <a:noFill/>
        </p:spPr>
        <p:txBody>
          <a:bodyPr wrap="square" rtlCol="0">
            <a:spAutoFit/>
          </a:bodyPr>
          <a:lstStyle/>
          <a:p>
            <a:r>
              <a:rPr lang="en-US" dirty="0"/>
              <a:t>vacant lots</a:t>
            </a:r>
          </a:p>
        </p:txBody>
      </p:sp>
      <p:sp>
        <p:nvSpPr>
          <p:cNvPr id="14" name="Rectangle 13"/>
          <p:cNvSpPr/>
          <p:nvPr/>
        </p:nvSpPr>
        <p:spPr>
          <a:xfrm>
            <a:off x="5449783" y="2427181"/>
            <a:ext cx="1523174" cy="707886"/>
          </a:xfrm>
          <a:prstGeom prst="rect">
            <a:avLst/>
          </a:prstGeom>
        </p:spPr>
        <p:txBody>
          <a:bodyPr wrap="none">
            <a:spAutoFit/>
          </a:bodyPr>
          <a:lstStyle/>
          <a:p>
            <a:r>
              <a:rPr lang="en-US" sz="4000" dirty="0">
                <a:solidFill>
                  <a:schemeClr val="accent5">
                    <a:lumMod val="75000"/>
                  </a:schemeClr>
                </a:solidFill>
              </a:rPr>
              <a:t>86.4% </a:t>
            </a:r>
          </a:p>
        </p:txBody>
      </p:sp>
      <p:sp>
        <p:nvSpPr>
          <p:cNvPr id="15" name="Rectangle 14"/>
          <p:cNvSpPr/>
          <p:nvPr/>
        </p:nvSpPr>
        <p:spPr>
          <a:xfrm>
            <a:off x="5449783" y="3360790"/>
            <a:ext cx="1143262" cy="707886"/>
          </a:xfrm>
          <a:prstGeom prst="rect">
            <a:avLst/>
          </a:prstGeom>
        </p:spPr>
        <p:txBody>
          <a:bodyPr wrap="none">
            <a:spAutoFit/>
          </a:bodyPr>
          <a:lstStyle/>
          <a:p>
            <a:r>
              <a:rPr lang="en-US" sz="4000" dirty="0">
                <a:solidFill>
                  <a:schemeClr val="accent5">
                    <a:lumMod val="75000"/>
                  </a:schemeClr>
                </a:solidFill>
              </a:rPr>
              <a:t>1.9% </a:t>
            </a:r>
          </a:p>
        </p:txBody>
      </p:sp>
      <p:sp>
        <p:nvSpPr>
          <p:cNvPr id="16" name="Rectangle 15"/>
          <p:cNvSpPr/>
          <p:nvPr/>
        </p:nvSpPr>
        <p:spPr>
          <a:xfrm>
            <a:off x="5449783" y="4191000"/>
            <a:ext cx="1208985" cy="707886"/>
          </a:xfrm>
          <a:prstGeom prst="rect">
            <a:avLst/>
          </a:prstGeom>
        </p:spPr>
        <p:txBody>
          <a:bodyPr wrap="none">
            <a:spAutoFit/>
          </a:bodyPr>
          <a:lstStyle/>
          <a:p>
            <a:r>
              <a:rPr lang="en-US" sz="4000" dirty="0">
                <a:solidFill>
                  <a:schemeClr val="accent5">
                    <a:lumMod val="75000"/>
                  </a:schemeClr>
                </a:solidFill>
              </a:rPr>
              <a:t>4.5% </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3333"/>
          <a:stretch/>
        </p:blipFill>
        <p:spPr>
          <a:xfrm>
            <a:off x="4155072" y="5151829"/>
            <a:ext cx="882502" cy="764835"/>
          </a:xfrm>
          <a:prstGeom prst="rect">
            <a:avLst/>
          </a:prstGeom>
        </p:spPr>
      </p:pic>
      <p:sp>
        <p:nvSpPr>
          <p:cNvPr id="18" name="TextBox 17"/>
          <p:cNvSpPr txBox="1"/>
          <p:nvPr/>
        </p:nvSpPr>
        <p:spPr>
          <a:xfrm>
            <a:off x="6942174" y="5174498"/>
            <a:ext cx="1905000" cy="923330"/>
          </a:xfrm>
          <a:prstGeom prst="rect">
            <a:avLst/>
          </a:prstGeom>
          <a:noFill/>
        </p:spPr>
        <p:txBody>
          <a:bodyPr wrap="square" rtlCol="0">
            <a:spAutoFit/>
          </a:bodyPr>
          <a:lstStyle/>
          <a:p>
            <a:r>
              <a:rPr lang="en-US" dirty="0"/>
              <a:t>high or landmark architectural character</a:t>
            </a:r>
          </a:p>
        </p:txBody>
      </p:sp>
      <p:sp>
        <p:nvSpPr>
          <p:cNvPr id="19" name="Rectangle 18"/>
          <p:cNvSpPr/>
          <p:nvPr/>
        </p:nvSpPr>
        <p:spPr>
          <a:xfrm>
            <a:off x="5484247" y="5208778"/>
            <a:ext cx="1146468" cy="707886"/>
          </a:xfrm>
          <a:prstGeom prst="rect">
            <a:avLst/>
          </a:prstGeom>
        </p:spPr>
        <p:txBody>
          <a:bodyPr wrap="none">
            <a:spAutoFit/>
          </a:bodyPr>
          <a:lstStyle/>
          <a:p>
            <a:r>
              <a:rPr lang="en-US" sz="4000" dirty="0">
                <a:solidFill>
                  <a:schemeClr val="accent5">
                    <a:lumMod val="75000"/>
                  </a:schemeClr>
                </a:solidFill>
              </a:rPr>
              <a:t>1.6% </a:t>
            </a:r>
          </a:p>
        </p:txBody>
      </p:sp>
      <p:pic>
        <p:nvPicPr>
          <p:cNvPr id="13" name="Content Placeholder 12"/>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4712" t="7165" r="34951" b="79209"/>
          <a:stretch/>
        </p:blipFill>
        <p:spPr>
          <a:xfrm>
            <a:off x="0" y="0"/>
            <a:ext cx="1876098" cy="1600200"/>
          </a:xfr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2280" t="29923" r="13484" b="31163"/>
          <a:stretch/>
        </p:blipFill>
        <p:spPr>
          <a:xfrm>
            <a:off x="0" y="2094614"/>
            <a:ext cx="3934047" cy="2668772"/>
          </a:xfrm>
          <a:prstGeom prst="rect">
            <a:avLst/>
          </a:prstGeom>
        </p:spPr>
      </p:pic>
    </p:spTree>
    <p:extLst>
      <p:ext uri="{BB962C8B-B14F-4D97-AF65-F5344CB8AC3E}">
        <p14:creationId xmlns:p14="http://schemas.microsoft.com/office/powerpoint/2010/main" val="2777762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7239000" cy="1143000"/>
          </a:xfrm>
        </p:spPr>
        <p:txBody>
          <a:bodyPr/>
          <a:lstStyle/>
          <a:p>
            <a:r>
              <a:rPr lang="en-US" dirty="0"/>
              <a:t>Zone 7: Riverside/Normal City</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3967"/>
          <a:stretch/>
        </p:blipFill>
        <p:spPr>
          <a:xfrm>
            <a:off x="4076300" y="2362200"/>
            <a:ext cx="1005840" cy="764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426" y="3276600"/>
            <a:ext cx="931148" cy="75722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6470" b="37778"/>
          <a:stretch/>
        </p:blipFill>
        <p:spPr>
          <a:xfrm>
            <a:off x="3886200" y="4375950"/>
            <a:ext cx="1371600" cy="490386"/>
          </a:xfrm>
          <a:prstGeom prst="rect">
            <a:avLst/>
          </a:prstGeom>
        </p:spPr>
      </p:pic>
      <p:sp>
        <p:nvSpPr>
          <p:cNvPr id="9" name="TextBox 8"/>
          <p:cNvSpPr txBox="1"/>
          <p:nvPr/>
        </p:nvSpPr>
        <p:spPr>
          <a:xfrm>
            <a:off x="4267200" y="1812368"/>
            <a:ext cx="3200400" cy="646331"/>
          </a:xfrm>
          <a:prstGeom prst="rect">
            <a:avLst/>
          </a:prstGeom>
          <a:noFill/>
        </p:spPr>
        <p:txBody>
          <a:bodyPr wrap="square" rtlCol="0">
            <a:spAutoFit/>
          </a:bodyPr>
          <a:lstStyle/>
          <a:p>
            <a:r>
              <a:rPr lang="en-US" sz="3600" dirty="0">
                <a:solidFill>
                  <a:schemeClr val="accent5">
                    <a:lumMod val="75000"/>
                  </a:schemeClr>
                </a:solidFill>
              </a:rPr>
              <a:t>1,449 </a:t>
            </a:r>
            <a:r>
              <a:rPr lang="en-US" sz="2000" dirty="0"/>
              <a:t>properties</a:t>
            </a:r>
          </a:p>
        </p:txBody>
      </p:sp>
      <p:sp>
        <p:nvSpPr>
          <p:cNvPr id="10" name="TextBox 9"/>
          <p:cNvSpPr txBox="1"/>
          <p:nvPr/>
        </p:nvSpPr>
        <p:spPr>
          <a:xfrm>
            <a:off x="6896100" y="2636116"/>
            <a:ext cx="4343400" cy="369332"/>
          </a:xfrm>
          <a:prstGeom prst="rect">
            <a:avLst/>
          </a:prstGeom>
          <a:noFill/>
        </p:spPr>
        <p:txBody>
          <a:bodyPr wrap="square" rtlCol="0">
            <a:spAutoFit/>
          </a:bodyPr>
          <a:lstStyle/>
          <a:p>
            <a:r>
              <a:rPr lang="en-US" dirty="0"/>
              <a:t>include a structure</a:t>
            </a:r>
          </a:p>
        </p:txBody>
      </p:sp>
      <p:sp>
        <p:nvSpPr>
          <p:cNvPr id="11" name="TextBox 10"/>
          <p:cNvSpPr txBox="1"/>
          <p:nvPr/>
        </p:nvSpPr>
        <p:spPr>
          <a:xfrm>
            <a:off x="6896100" y="3546747"/>
            <a:ext cx="2819400" cy="369332"/>
          </a:xfrm>
          <a:prstGeom prst="rect">
            <a:avLst/>
          </a:prstGeom>
          <a:noFill/>
        </p:spPr>
        <p:txBody>
          <a:bodyPr wrap="square" rtlCol="0">
            <a:spAutoFit/>
          </a:bodyPr>
          <a:lstStyle/>
          <a:p>
            <a:r>
              <a:rPr lang="en-US" dirty="0"/>
              <a:t>vacant buildings</a:t>
            </a:r>
          </a:p>
        </p:txBody>
      </p:sp>
      <p:sp>
        <p:nvSpPr>
          <p:cNvPr id="12" name="TextBox 11"/>
          <p:cNvSpPr txBox="1"/>
          <p:nvPr/>
        </p:nvSpPr>
        <p:spPr>
          <a:xfrm>
            <a:off x="6896100" y="4436477"/>
            <a:ext cx="1905000" cy="369332"/>
          </a:xfrm>
          <a:prstGeom prst="rect">
            <a:avLst/>
          </a:prstGeom>
          <a:noFill/>
        </p:spPr>
        <p:txBody>
          <a:bodyPr wrap="square" rtlCol="0">
            <a:spAutoFit/>
          </a:bodyPr>
          <a:lstStyle/>
          <a:p>
            <a:r>
              <a:rPr lang="en-US" dirty="0"/>
              <a:t>vacant lots</a:t>
            </a:r>
          </a:p>
        </p:txBody>
      </p:sp>
      <p:sp>
        <p:nvSpPr>
          <p:cNvPr id="14" name="Rectangle 13"/>
          <p:cNvSpPr/>
          <p:nvPr/>
        </p:nvSpPr>
        <p:spPr>
          <a:xfrm>
            <a:off x="5449783" y="2427181"/>
            <a:ext cx="1444626" cy="707886"/>
          </a:xfrm>
          <a:prstGeom prst="rect">
            <a:avLst/>
          </a:prstGeom>
        </p:spPr>
        <p:txBody>
          <a:bodyPr wrap="none">
            <a:spAutoFit/>
          </a:bodyPr>
          <a:lstStyle/>
          <a:p>
            <a:r>
              <a:rPr lang="en-US" sz="4000" dirty="0">
                <a:solidFill>
                  <a:schemeClr val="accent5">
                    <a:lumMod val="75000"/>
                  </a:schemeClr>
                </a:solidFill>
              </a:rPr>
              <a:t>82.7% </a:t>
            </a:r>
          </a:p>
        </p:txBody>
      </p:sp>
      <p:sp>
        <p:nvSpPr>
          <p:cNvPr id="15" name="Rectangle 14"/>
          <p:cNvSpPr/>
          <p:nvPr/>
        </p:nvSpPr>
        <p:spPr>
          <a:xfrm>
            <a:off x="5449783" y="3360790"/>
            <a:ext cx="1183337" cy="707886"/>
          </a:xfrm>
          <a:prstGeom prst="rect">
            <a:avLst/>
          </a:prstGeom>
        </p:spPr>
        <p:txBody>
          <a:bodyPr wrap="none">
            <a:spAutoFit/>
          </a:bodyPr>
          <a:lstStyle/>
          <a:p>
            <a:r>
              <a:rPr lang="en-US" sz="4000" dirty="0">
                <a:solidFill>
                  <a:schemeClr val="accent5">
                    <a:lumMod val="75000"/>
                  </a:schemeClr>
                </a:solidFill>
              </a:rPr>
              <a:t>3.5% </a:t>
            </a:r>
          </a:p>
        </p:txBody>
      </p:sp>
      <p:sp>
        <p:nvSpPr>
          <p:cNvPr id="16" name="Rectangle 15"/>
          <p:cNvSpPr/>
          <p:nvPr/>
        </p:nvSpPr>
        <p:spPr>
          <a:xfrm>
            <a:off x="5449783" y="4191000"/>
            <a:ext cx="1146468" cy="707886"/>
          </a:xfrm>
          <a:prstGeom prst="rect">
            <a:avLst/>
          </a:prstGeom>
        </p:spPr>
        <p:txBody>
          <a:bodyPr wrap="none">
            <a:spAutoFit/>
          </a:bodyPr>
          <a:lstStyle/>
          <a:p>
            <a:r>
              <a:rPr lang="en-US" sz="4000" dirty="0">
                <a:solidFill>
                  <a:schemeClr val="accent5">
                    <a:lumMod val="75000"/>
                  </a:schemeClr>
                </a:solidFill>
              </a:rPr>
              <a:t>6.1% </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3333"/>
          <a:stretch/>
        </p:blipFill>
        <p:spPr>
          <a:xfrm>
            <a:off x="4155072" y="5151829"/>
            <a:ext cx="882502" cy="764835"/>
          </a:xfrm>
          <a:prstGeom prst="rect">
            <a:avLst/>
          </a:prstGeom>
        </p:spPr>
      </p:pic>
      <p:sp>
        <p:nvSpPr>
          <p:cNvPr id="18" name="TextBox 17"/>
          <p:cNvSpPr txBox="1"/>
          <p:nvPr/>
        </p:nvSpPr>
        <p:spPr>
          <a:xfrm>
            <a:off x="6942174" y="5174498"/>
            <a:ext cx="1905000" cy="923330"/>
          </a:xfrm>
          <a:prstGeom prst="rect">
            <a:avLst/>
          </a:prstGeom>
          <a:noFill/>
        </p:spPr>
        <p:txBody>
          <a:bodyPr wrap="square" rtlCol="0">
            <a:spAutoFit/>
          </a:bodyPr>
          <a:lstStyle/>
          <a:p>
            <a:r>
              <a:rPr lang="en-US" dirty="0"/>
              <a:t>high or landmark architectural character</a:t>
            </a:r>
          </a:p>
        </p:txBody>
      </p:sp>
      <p:sp>
        <p:nvSpPr>
          <p:cNvPr id="19" name="Rectangle 18"/>
          <p:cNvSpPr/>
          <p:nvPr/>
        </p:nvSpPr>
        <p:spPr>
          <a:xfrm>
            <a:off x="5484247" y="5208778"/>
            <a:ext cx="1418978" cy="707886"/>
          </a:xfrm>
          <a:prstGeom prst="rect">
            <a:avLst/>
          </a:prstGeom>
        </p:spPr>
        <p:txBody>
          <a:bodyPr wrap="none">
            <a:spAutoFit/>
          </a:bodyPr>
          <a:lstStyle/>
          <a:p>
            <a:r>
              <a:rPr lang="en-US" sz="4000" dirty="0">
                <a:solidFill>
                  <a:schemeClr val="accent5">
                    <a:lumMod val="75000"/>
                  </a:schemeClr>
                </a:solidFill>
              </a:rPr>
              <a:t>14.8% </a:t>
            </a:r>
          </a:p>
        </p:txBody>
      </p:sp>
      <p:pic>
        <p:nvPicPr>
          <p:cNvPr id="13" name="Content Placeholder 12"/>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4257" t="6930" r="34191" b="78975"/>
          <a:stretch/>
        </p:blipFill>
        <p:spPr>
          <a:xfrm>
            <a:off x="-2154" y="31898"/>
            <a:ext cx="1986513" cy="1568302"/>
          </a:xfr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12481" t="13799" r="13082" b="13726"/>
          <a:stretch/>
        </p:blipFill>
        <p:spPr>
          <a:xfrm>
            <a:off x="128209" y="1666124"/>
            <a:ext cx="3757992" cy="4735137"/>
          </a:xfrm>
          <a:prstGeom prst="rect">
            <a:avLst/>
          </a:prstGeom>
        </p:spPr>
      </p:pic>
      <p:sp>
        <p:nvSpPr>
          <p:cNvPr id="22" name="Rectangle 21"/>
          <p:cNvSpPr/>
          <p:nvPr/>
        </p:nvSpPr>
        <p:spPr>
          <a:xfrm>
            <a:off x="1600200" y="5638800"/>
            <a:ext cx="685800" cy="38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219200" y="3959729"/>
            <a:ext cx="533400" cy="459871"/>
          </a:xfrm>
          <a:prstGeom prst="rect">
            <a:avLst/>
          </a:prstGeom>
          <a:solidFill>
            <a:srgbClr val="97D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762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lstStyle/>
          <a:p>
            <a:r>
              <a:rPr lang="en-US" dirty="0"/>
              <a:t>Zone 8: </a:t>
            </a:r>
            <a:r>
              <a:rPr lang="en-US" dirty="0" err="1"/>
              <a:t>Ludingwood</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3967"/>
          <a:stretch/>
        </p:blipFill>
        <p:spPr>
          <a:xfrm>
            <a:off x="4076300" y="2362200"/>
            <a:ext cx="1005840" cy="764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426" y="3276600"/>
            <a:ext cx="931148" cy="75722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6470" b="37778"/>
          <a:stretch/>
        </p:blipFill>
        <p:spPr>
          <a:xfrm>
            <a:off x="3886200" y="4375950"/>
            <a:ext cx="1371600" cy="490386"/>
          </a:xfrm>
          <a:prstGeom prst="rect">
            <a:avLst/>
          </a:prstGeom>
        </p:spPr>
      </p:pic>
      <p:sp>
        <p:nvSpPr>
          <p:cNvPr id="9" name="TextBox 8"/>
          <p:cNvSpPr txBox="1"/>
          <p:nvPr/>
        </p:nvSpPr>
        <p:spPr>
          <a:xfrm>
            <a:off x="4267200" y="1812368"/>
            <a:ext cx="3200400" cy="646331"/>
          </a:xfrm>
          <a:prstGeom prst="rect">
            <a:avLst/>
          </a:prstGeom>
          <a:noFill/>
        </p:spPr>
        <p:txBody>
          <a:bodyPr wrap="square" rtlCol="0">
            <a:spAutoFit/>
          </a:bodyPr>
          <a:lstStyle/>
          <a:p>
            <a:r>
              <a:rPr lang="en-US" sz="3600" dirty="0">
                <a:solidFill>
                  <a:schemeClr val="accent5">
                    <a:lumMod val="75000"/>
                  </a:schemeClr>
                </a:solidFill>
              </a:rPr>
              <a:t>293 </a:t>
            </a:r>
            <a:r>
              <a:rPr lang="en-US" sz="2000" dirty="0"/>
              <a:t>properties</a:t>
            </a:r>
          </a:p>
        </p:txBody>
      </p:sp>
      <p:sp>
        <p:nvSpPr>
          <p:cNvPr id="10" name="TextBox 9"/>
          <p:cNvSpPr txBox="1"/>
          <p:nvPr/>
        </p:nvSpPr>
        <p:spPr>
          <a:xfrm>
            <a:off x="6896100" y="2636116"/>
            <a:ext cx="4343400" cy="369332"/>
          </a:xfrm>
          <a:prstGeom prst="rect">
            <a:avLst/>
          </a:prstGeom>
          <a:noFill/>
        </p:spPr>
        <p:txBody>
          <a:bodyPr wrap="square" rtlCol="0">
            <a:spAutoFit/>
          </a:bodyPr>
          <a:lstStyle/>
          <a:p>
            <a:r>
              <a:rPr lang="en-US" dirty="0"/>
              <a:t>include a structure</a:t>
            </a:r>
          </a:p>
        </p:txBody>
      </p:sp>
      <p:sp>
        <p:nvSpPr>
          <p:cNvPr id="11" name="TextBox 10"/>
          <p:cNvSpPr txBox="1"/>
          <p:nvPr/>
        </p:nvSpPr>
        <p:spPr>
          <a:xfrm>
            <a:off x="6896100" y="3546747"/>
            <a:ext cx="2819400" cy="369332"/>
          </a:xfrm>
          <a:prstGeom prst="rect">
            <a:avLst/>
          </a:prstGeom>
          <a:noFill/>
        </p:spPr>
        <p:txBody>
          <a:bodyPr wrap="square" rtlCol="0">
            <a:spAutoFit/>
          </a:bodyPr>
          <a:lstStyle/>
          <a:p>
            <a:r>
              <a:rPr lang="en-US" dirty="0"/>
              <a:t>vacant buildings</a:t>
            </a:r>
          </a:p>
        </p:txBody>
      </p:sp>
      <p:sp>
        <p:nvSpPr>
          <p:cNvPr id="12" name="TextBox 11"/>
          <p:cNvSpPr txBox="1"/>
          <p:nvPr/>
        </p:nvSpPr>
        <p:spPr>
          <a:xfrm>
            <a:off x="6896100" y="4436477"/>
            <a:ext cx="1905000" cy="369332"/>
          </a:xfrm>
          <a:prstGeom prst="rect">
            <a:avLst/>
          </a:prstGeom>
          <a:noFill/>
        </p:spPr>
        <p:txBody>
          <a:bodyPr wrap="square" rtlCol="0">
            <a:spAutoFit/>
          </a:bodyPr>
          <a:lstStyle/>
          <a:p>
            <a:r>
              <a:rPr lang="en-US" dirty="0"/>
              <a:t>vacant lots</a:t>
            </a:r>
          </a:p>
        </p:txBody>
      </p:sp>
      <p:sp>
        <p:nvSpPr>
          <p:cNvPr id="14" name="Rectangle 13"/>
          <p:cNvSpPr/>
          <p:nvPr/>
        </p:nvSpPr>
        <p:spPr>
          <a:xfrm>
            <a:off x="5449783" y="2427181"/>
            <a:ext cx="1444626" cy="707886"/>
          </a:xfrm>
          <a:prstGeom prst="rect">
            <a:avLst/>
          </a:prstGeom>
        </p:spPr>
        <p:txBody>
          <a:bodyPr wrap="none">
            <a:spAutoFit/>
          </a:bodyPr>
          <a:lstStyle/>
          <a:p>
            <a:r>
              <a:rPr lang="en-US" sz="4000" dirty="0">
                <a:solidFill>
                  <a:schemeClr val="accent5">
                    <a:lumMod val="75000"/>
                  </a:schemeClr>
                </a:solidFill>
              </a:rPr>
              <a:t>78.2% </a:t>
            </a:r>
          </a:p>
        </p:txBody>
      </p:sp>
      <p:sp>
        <p:nvSpPr>
          <p:cNvPr id="15" name="Rectangle 14"/>
          <p:cNvSpPr/>
          <p:nvPr/>
        </p:nvSpPr>
        <p:spPr>
          <a:xfrm>
            <a:off x="5449783" y="3360790"/>
            <a:ext cx="1218603" cy="707886"/>
          </a:xfrm>
          <a:prstGeom prst="rect">
            <a:avLst/>
          </a:prstGeom>
        </p:spPr>
        <p:txBody>
          <a:bodyPr wrap="none">
            <a:spAutoFit/>
          </a:bodyPr>
          <a:lstStyle/>
          <a:p>
            <a:r>
              <a:rPr lang="en-US" sz="4000" dirty="0">
                <a:solidFill>
                  <a:schemeClr val="accent5">
                    <a:lumMod val="75000"/>
                  </a:schemeClr>
                </a:solidFill>
              </a:rPr>
              <a:t>6.5% </a:t>
            </a:r>
          </a:p>
        </p:txBody>
      </p:sp>
      <p:sp>
        <p:nvSpPr>
          <p:cNvPr id="16" name="Rectangle 15"/>
          <p:cNvSpPr/>
          <p:nvPr/>
        </p:nvSpPr>
        <p:spPr>
          <a:xfrm>
            <a:off x="5449783" y="4191000"/>
            <a:ext cx="1247457" cy="707886"/>
          </a:xfrm>
          <a:prstGeom prst="rect">
            <a:avLst/>
          </a:prstGeom>
        </p:spPr>
        <p:txBody>
          <a:bodyPr wrap="none">
            <a:spAutoFit/>
          </a:bodyPr>
          <a:lstStyle/>
          <a:p>
            <a:r>
              <a:rPr lang="en-US" sz="4000" dirty="0">
                <a:solidFill>
                  <a:schemeClr val="accent5">
                    <a:lumMod val="75000"/>
                  </a:schemeClr>
                </a:solidFill>
              </a:rPr>
              <a:t>9.6% </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3333"/>
          <a:stretch/>
        </p:blipFill>
        <p:spPr>
          <a:xfrm>
            <a:off x="4155072" y="5151829"/>
            <a:ext cx="882502" cy="764835"/>
          </a:xfrm>
          <a:prstGeom prst="rect">
            <a:avLst/>
          </a:prstGeom>
        </p:spPr>
      </p:pic>
      <p:sp>
        <p:nvSpPr>
          <p:cNvPr id="18" name="TextBox 17"/>
          <p:cNvSpPr txBox="1"/>
          <p:nvPr/>
        </p:nvSpPr>
        <p:spPr>
          <a:xfrm>
            <a:off x="6942174" y="5174498"/>
            <a:ext cx="1905000" cy="923330"/>
          </a:xfrm>
          <a:prstGeom prst="rect">
            <a:avLst/>
          </a:prstGeom>
          <a:noFill/>
        </p:spPr>
        <p:txBody>
          <a:bodyPr wrap="square" rtlCol="0">
            <a:spAutoFit/>
          </a:bodyPr>
          <a:lstStyle/>
          <a:p>
            <a:r>
              <a:rPr lang="en-US" dirty="0"/>
              <a:t>high or landmark architectural character</a:t>
            </a:r>
          </a:p>
        </p:txBody>
      </p:sp>
      <p:sp>
        <p:nvSpPr>
          <p:cNvPr id="19" name="Rectangle 18"/>
          <p:cNvSpPr/>
          <p:nvPr/>
        </p:nvSpPr>
        <p:spPr>
          <a:xfrm>
            <a:off x="5484247" y="5208778"/>
            <a:ext cx="1157689" cy="707886"/>
          </a:xfrm>
          <a:prstGeom prst="rect">
            <a:avLst/>
          </a:prstGeom>
        </p:spPr>
        <p:txBody>
          <a:bodyPr wrap="none">
            <a:spAutoFit/>
          </a:bodyPr>
          <a:lstStyle/>
          <a:p>
            <a:r>
              <a:rPr lang="en-US" sz="4000" dirty="0">
                <a:solidFill>
                  <a:schemeClr val="accent5">
                    <a:lumMod val="75000"/>
                  </a:schemeClr>
                </a:solidFill>
              </a:rPr>
              <a:t>2.2% </a:t>
            </a:r>
          </a:p>
        </p:txBody>
      </p:sp>
      <p:pic>
        <p:nvPicPr>
          <p:cNvPr id="13" name="Content Placeholder 12"/>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4104" t="7400" r="35103" b="79209"/>
          <a:stretch/>
        </p:blipFill>
        <p:spPr>
          <a:xfrm>
            <a:off x="26580" y="0"/>
            <a:ext cx="1993235" cy="1600200"/>
          </a:xfr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2481" t="15814" r="11318" b="14884"/>
          <a:stretch/>
        </p:blipFill>
        <p:spPr>
          <a:xfrm>
            <a:off x="457200" y="1877864"/>
            <a:ext cx="3284139" cy="3865275"/>
          </a:xfrm>
          <a:prstGeom prst="rect">
            <a:avLst/>
          </a:prstGeom>
        </p:spPr>
      </p:pic>
    </p:spTree>
    <p:extLst>
      <p:ext uri="{BB962C8B-B14F-4D97-AF65-F5344CB8AC3E}">
        <p14:creationId xmlns:p14="http://schemas.microsoft.com/office/powerpoint/2010/main" val="254145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Neighborhood Comparisons</a:t>
            </a:r>
          </a:p>
        </p:txBody>
      </p:sp>
      <p:sp>
        <p:nvSpPr>
          <p:cNvPr id="11" name="TextBox 10"/>
          <p:cNvSpPr txBox="1"/>
          <p:nvPr/>
        </p:nvSpPr>
        <p:spPr>
          <a:xfrm>
            <a:off x="3544" y="152400"/>
            <a:ext cx="9140456" cy="523220"/>
          </a:xfrm>
          <a:prstGeom prst="rect">
            <a:avLst/>
          </a:prstGeom>
          <a:noFill/>
        </p:spPr>
        <p:txBody>
          <a:bodyPr wrap="square" rtlCol="0">
            <a:spAutoFit/>
          </a:bodyPr>
          <a:lstStyle/>
          <a:p>
            <a:pPr algn="ctr"/>
            <a:r>
              <a:rPr lang="en-US" sz="2800" dirty="0">
                <a:latin typeface="+mj-lt"/>
              </a:rPr>
              <a:t>We need different reinvestment strategies for different neighborhoods</a:t>
            </a:r>
          </a:p>
        </p:txBody>
      </p:sp>
      <p:graphicFrame>
        <p:nvGraphicFramePr>
          <p:cNvPr id="3" name="Table 2"/>
          <p:cNvGraphicFramePr>
            <a:graphicFrameLocks noGrp="1"/>
          </p:cNvGraphicFramePr>
          <p:nvPr>
            <p:extLst>
              <p:ext uri="{D42A27DB-BD31-4B8C-83A1-F6EECF244321}">
                <p14:modId xmlns:p14="http://schemas.microsoft.com/office/powerpoint/2010/main" val="245377769"/>
              </p:ext>
            </p:extLst>
          </p:nvPr>
        </p:nvGraphicFramePr>
        <p:xfrm>
          <a:off x="152402" y="838200"/>
          <a:ext cx="8763000" cy="5842000"/>
        </p:xfrm>
        <a:graphic>
          <a:graphicData uri="http://schemas.openxmlformats.org/drawingml/2006/table">
            <a:tbl>
              <a:tblPr firstCol="1" bandRow="1">
                <a:tableStyleId>{7DF18680-E054-41AD-8BC1-D1AEF772440D}</a:tableStyleId>
              </a:tblPr>
              <a:tblGrid>
                <a:gridCol w="1752600">
                  <a:extLst>
                    <a:ext uri="{9D8B030D-6E8A-4147-A177-3AD203B41FA5}">
                      <a16:colId xmlns:a16="http://schemas.microsoft.com/office/drawing/2014/main" val="20000"/>
                    </a:ext>
                  </a:extLst>
                </a:gridCol>
                <a:gridCol w="1600198">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2286002">
                  <a:extLst>
                    <a:ext uri="{9D8B030D-6E8A-4147-A177-3AD203B41FA5}">
                      <a16:colId xmlns:a16="http://schemas.microsoft.com/office/drawing/2014/main" val="20004"/>
                    </a:ext>
                  </a:extLst>
                </a:gridCol>
              </a:tblGrid>
              <a:tr h="1371600">
                <a:tc>
                  <a:txBody>
                    <a:bodyPr/>
                    <a:lstStyle/>
                    <a:p>
                      <a:pPr algn="ctr"/>
                      <a:endParaRPr lang="en-US" dirty="0"/>
                    </a:p>
                  </a:txBody>
                  <a:tcPr>
                    <a:solidFill>
                      <a:schemeClr val="bg1"/>
                    </a:solidFill>
                  </a:tcPr>
                </a:tc>
                <a:tc>
                  <a:txBody>
                    <a:bodyPr/>
                    <a:lstStyle/>
                    <a:p>
                      <a:pPr algn="ctr"/>
                      <a:endParaRPr lang="en-US" u="none" dirty="0"/>
                    </a:p>
                    <a:p>
                      <a:pPr algn="ctr"/>
                      <a:r>
                        <a:rPr lang="en-US" u="none" dirty="0"/>
                        <a:t>% include</a:t>
                      </a:r>
                      <a:r>
                        <a:rPr lang="en-US" u="none" baseline="0" dirty="0"/>
                        <a:t> a structure</a:t>
                      </a:r>
                      <a:endParaRPr lang="en-US" u="none" dirty="0"/>
                    </a:p>
                  </a:txBody>
                  <a:tcPr anchor="b">
                    <a:solidFill>
                      <a:srgbClr val="97DBF2"/>
                    </a:solidFill>
                  </a:tcPr>
                </a:tc>
                <a:tc>
                  <a:txBody>
                    <a:bodyPr/>
                    <a:lstStyle/>
                    <a:p>
                      <a:pPr algn="ctr"/>
                      <a:r>
                        <a:rPr lang="en-US" u="none" dirty="0"/>
                        <a:t>%Vacant structures</a:t>
                      </a:r>
                    </a:p>
                  </a:txBody>
                  <a:tcPr anchor="b">
                    <a:solidFill>
                      <a:srgbClr val="97DBF2"/>
                    </a:solidFill>
                  </a:tcPr>
                </a:tc>
                <a:tc>
                  <a:txBody>
                    <a:bodyPr/>
                    <a:lstStyle/>
                    <a:p>
                      <a:pPr algn="ctr"/>
                      <a:r>
                        <a:rPr lang="en-US" u="none" dirty="0"/>
                        <a:t>%Vacant</a:t>
                      </a:r>
                      <a:r>
                        <a:rPr lang="en-US" u="none" baseline="0" dirty="0"/>
                        <a:t> lots</a:t>
                      </a:r>
                      <a:endParaRPr lang="en-US" u="none" dirty="0"/>
                    </a:p>
                  </a:txBody>
                  <a:tcPr anchor="b">
                    <a:solidFill>
                      <a:srgbClr val="97DBF2"/>
                    </a:solidFill>
                  </a:tcPr>
                </a:tc>
                <a:tc>
                  <a:txBody>
                    <a:bodyPr/>
                    <a:lstStyle/>
                    <a:p>
                      <a:pPr algn="ctr"/>
                      <a:r>
                        <a:rPr lang="en-US" u="none" dirty="0"/>
                        <a:t>%High</a:t>
                      </a:r>
                      <a:r>
                        <a:rPr lang="en-US" u="none" baseline="0" dirty="0"/>
                        <a:t> or Landmark Character Buildings</a:t>
                      </a:r>
                      <a:endParaRPr lang="en-US" u="none" dirty="0"/>
                    </a:p>
                  </a:txBody>
                  <a:tcPr anchor="b">
                    <a:solidFill>
                      <a:srgbClr val="97DBF2"/>
                    </a:solidFill>
                  </a:tcPr>
                </a:tc>
                <a:extLst>
                  <a:ext uri="{0D108BD9-81ED-4DB2-BD59-A6C34878D82A}">
                    <a16:rowId xmlns:a16="http://schemas.microsoft.com/office/drawing/2014/main" val="10000"/>
                  </a:ext>
                </a:extLst>
              </a:tr>
              <a:tr h="558800">
                <a:tc>
                  <a:txBody>
                    <a:bodyPr/>
                    <a:lstStyle/>
                    <a:p>
                      <a:pPr algn="ctr"/>
                      <a:r>
                        <a:rPr lang="en-US" dirty="0">
                          <a:solidFill>
                            <a:schemeClr val="tx1"/>
                          </a:solidFill>
                        </a:rPr>
                        <a:t>Southside</a:t>
                      </a:r>
                    </a:p>
                  </a:txBody>
                  <a:tcPr anchor="ctr">
                    <a:solidFill>
                      <a:srgbClr val="97DBF2"/>
                    </a:solidFill>
                  </a:tcPr>
                </a:tc>
                <a:tc>
                  <a:txBody>
                    <a:bodyPr/>
                    <a:lstStyle/>
                    <a:p>
                      <a:pPr algn="ctr"/>
                      <a:r>
                        <a:rPr lang="en-US" dirty="0"/>
                        <a:t>84.4%</a:t>
                      </a:r>
                    </a:p>
                  </a:txBody>
                  <a:tcPr anchor="ctr"/>
                </a:tc>
                <a:tc>
                  <a:txBody>
                    <a:bodyPr/>
                    <a:lstStyle/>
                    <a:p>
                      <a:pPr algn="ctr"/>
                      <a:r>
                        <a:rPr lang="en-US" dirty="0"/>
                        <a:t>5.4%</a:t>
                      </a:r>
                    </a:p>
                  </a:txBody>
                  <a:tcPr anchor="ctr"/>
                </a:tc>
                <a:tc>
                  <a:txBody>
                    <a:bodyPr/>
                    <a:lstStyle/>
                    <a:p>
                      <a:pPr algn="ctr"/>
                      <a:r>
                        <a:rPr lang="en-US" dirty="0"/>
                        <a:t>2.7%</a:t>
                      </a:r>
                    </a:p>
                  </a:txBody>
                  <a:tcPr anchor="ctr"/>
                </a:tc>
                <a:tc>
                  <a:txBody>
                    <a:bodyPr/>
                    <a:lstStyle/>
                    <a:p>
                      <a:pPr algn="ctr"/>
                      <a:r>
                        <a:rPr lang="en-US" dirty="0"/>
                        <a:t>0.2%</a:t>
                      </a:r>
                    </a:p>
                  </a:txBody>
                  <a:tcPr anchor="ctr"/>
                </a:tc>
                <a:extLst>
                  <a:ext uri="{0D108BD9-81ED-4DB2-BD59-A6C34878D82A}">
                    <a16:rowId xmlns:a16="http://schemas.microsoft.com/office/drawing/2014/main" val="10001"/>
                  </a:ext>
                </a:extLst>
              </a:tr>
              <a:tr h="558800">
                <a:tc>
                  <a:txBody>
                    <a:bodyPr/>
                    <a:lstStyle/>
                    <a:p>
                      <a:pPr algn="ctr"/>
                      <a:r>
                        <a:rPr lang="en-US" dirty="0">
                          <a:solidFill>
                            <a:schemeClr val="tx1"/>
                          </a:solidFill>
                        </a:rPr>
                        <a:t>Thomas Park</a:t>
                      </a:r>
                    </a:p>
                  </a:txBody>
                  <a:tcPr anchor="ctr">
                    <a:solidFill>
                      <a:srgbClr val="97DBF2"/>
                    </a:solidFill>
                  </a:tcPr>
                </a:tc>
                <a:tc>
                  <a:txBody>
                    <a:bodyPr/>
                    <a:lstStyle/>
                    <a:p>
                      <a:pPr algn="ctr"/>
                      <a:r>
                        <a:rPr lang="en-US" dirty="0"/>
                        <a:t>81.6%</a:t>
                      </a:r>
                    </a:p>
                  </a:txBody>
                  <a:tcPr anchor="ctr"/>
                </a:tc>
                <a:tc>
                  <a:txBody>
                    <a:bodyPr/>
                    <a:lstStyle/>
                    <a:p>
                      <a:pPr algn="ctr"/>
                      <a:r>
                        <a:rPr lang="en-US" dirty="0"/>
                        <a:t>6.4%</a:t>
                      </a:r>
                    </a:p>
                  </a:txBody>
                  <a:tcPr anchor="ctr"/>
                </a:tc>
                <a:tc>
                  <a:txBody>
                    <a:bodyPr/>
                    <a:lstStyle/>
                    <a:p>
                      <a:pPr algn="ctr"/>
                      <a:r>
                        <a:rPr lang="en-US" dirty="0"/>
                        <a:t>5.2%</a:t>
                      </a:r>
                    </a:p>
                  </a:txBody>
                  <a:tcPr anchor="ctr"/>
                </a:tc>
                <a:tc>
                  <a:txBody>
                    <a:bodyPr/>
                    <a:lstStyle/>
                    <a:p>
                      <a:pPr algn="ctr"/>
                      <a:r>
                        <a:rPr lang="en-US" dirty="0"/>
                        <a:t>0.7%</a:t>
                      </a:r>
                    </a:p>
                  </a:txBody>
                  <a:tcPr anchor="ctr"/>
                </a:tc>
                <a:extLst>
                  <a:ext uri="{0D108BD9-81ED-4DB2-BD59-A6C34878D82A}">
                    <a16:rowId xmlns:a16="http://schemas.microsoft.com/office/drawing/2014/main" val="10002"/>
                  </a:ext>
                </a:extLst>
              </a:tr>
              <a:tr h="558800">
                <a:tc>
                  <a:txBody>
                    <a:bodyPr/>
                    <a:lstStyle/>
                    <a:p>
                      <a:pPr algn="ctr"/>
                      <a:r>
                        <a:rPr lang="en-US" dirty="0">
                          <a:solidFill>
                            <a:schemeClr val="tx1"/>
                          </a:solidFill>
                        </a:rPr>
                        <a:t>Industry</a:t>
                      </a:r>
                    </a:p>
                  </a:txBody>
                  <a:tcPr anchor="ctr">
                    <a:solidFill>
                      <a:srgbClr val="97DBF2"/>
                    </a:solidFill>
                  </a:tcPr>
                </a:tc>
                <a:tc>
                  <a:txBody>
                    <a:bodyPr/>
                    <a:lstStyle/>
                    <a:p>
                      <a:pPr algn="ctr"/>
                      <a:r>
                        <a:rPr lang="en-US" dirty="0"/>
                        <a:t>67.1%</a:t>
                      </a:r>
                    </a:p>
                  </a:txBody>
                  <a:tcPr anchor="ctr"/>
                </a:tc>
                <a:tc>
                  <a:txBody>
                    <a:bodyPr/>
                    <a:lstStyle/>
                    <a:p>
                      <a:pPr algn="ctr"/>
                      <a:r>
                        <a:rPr lang="en-US" dirty="0"/>
                        <a:t>9.7%</a:t>
                      </a:r>
                    </a:p>
                  </a:txBody>
                  <a:tcPr anchor="ctr"/>
                </a:tc>
                <a:tc>
                  <a:txBody>
                    <a:bodyPr/>
                    <a:lstStyle/>
                    <a:p>
                      <a:pPr algn="ctr"/>
                      <a:r>
                        <a:rPr lang="en-US" dirty="0"/>
                        <a:t>17.2%</a:t>
                      </a:r>
                    </a:p>
                  </a:txBody>
                  <a:tcPr anchor="ctr"/>
                </a:tc>
                <a:tc>
                  <a:txBody>
                    <a:bodyPr/>
                    <a:lstStyle/>
                    <a:p>
                      <a:pPr algn="ctr"/>
                      <a:r>
                        <a:rPr lang="en-US" dirty="0"/>
                        <a:t>2.3%</a:t>
                      </a:r>
                    </a:p>
                  </a:txBody>
                  <a:tcPr anchor="ctr"/>
                </a:tc>
                <a:extLst>
                  <a:ext uri="{0D108BD9-81ED-4DB2-BD59-A6C34878D82A}">
                    <a16:rowId xmlns:a16="http://schemas.microsoft.com/office/drawing/2014/main" val="10003"/>
                  </a:ext>
                </a:extLst>
              </a:tr>
              <a:tr h="558800">
                <a:tc>
                  <a:txBody>
                    <a:bodyPr/>
                    <a:lstStyle/>
                    <a:p>
                      <a:pPr algn="ctr"/>
                      <a:r>
                        <a:rPr lang="en-US" dirty="0">
                          <a:solidFill>
                            <a:schemeClr val="tx1"/>
                          </a:solidFill>
                        </a:rPr>
                        <a:t>Old West End</a:t>
                      </a:r>
                    </a:p>
                  </a:txBody>
                  <a:tcPr anchor="ctr">
                    <a:solidFill>
                      <a:srgbClr val="97DBF2"/>
                    </a:solidFill>
                  </a:tcPr>
                </a:tc>
                <a:tc>
                  <a:txBody>
                    <a:bodyPr/>
                    <a:lstStyle/>
                    <a:p>
                      <a:pPr algn="ctr"/>
                      <a:r>
                        <a:rPr lang="en-US" dirty="0"/>
                        <a:t>72.4%</a:t>
                      </a:r>
                    </a:p>
                  </a:txBody>
                  <a:tcPr anchor="ctr"/>
                </a:tc>
                <a:tc>
                  <a:txBody>
                    <a:bodyPr/>
                    <a:lstStyle/>
                    <a:p>
                      <a:pPr algn="ctr"/>
                      <a:r>
                        <a:rPr lang="en-US" dirty="0"/>
                        <a:t>6.7%</a:t>
                      </a:r>
                    </a:p>
                  </a:txBody>
                  <a:tcPr anchor="ctr"/>
                </a:tc>
                <a:tc>
                  <a:txBody>
                    <a:bodyPr/>
                    <a:lstStyle/>
                    <a:p>
                      <a:pPr algn="ctr"/>
                      <a:r>
                        <a:rPr lang="en-US" dirty="0"/>
                        <a:t>12.3%</a:t>
                      </a:r>
                    </a:p>
                  </a:txBody>
                  <a:tcPr anchor="ctr"/>
                </a:tc>
                <a:tc>
                  <a:txBody>
                    <a:bodyPr/>
                    <a:lstStyle/>
                    <a:p>
                      <a:pPr algn="ctr"/>
                      <a:r>
                        <a:rPr lang="en-US" dirty="0"/>
                        <a:t>15.2%</a:t>
                      </a:r>
                    </a:p>
                  </a:txBody>
                  <a:tcPr anchor="ctr"/>
                </a:tc>
                <a:extLst>
                  <a:ext uri="{0D108BD9-81ED-4DB2-BD59-A6C34878D82A}">
                    <a16:rowId xmlns:a16="http://schemas.microsoft.com/office/drawing/2014/main" val="10004"/>
                  </a:ext>
                </a:extLst>
              </a:tr>
              <a:tr h="558800">
                <a:tc>
                  <a:txBody>
                    <a:bodyPr/>
                    <a:lstStyle/>
                    <a:p>
                      <a:pPr algn="ctr"/>
                      <a:r>
                        <a:rPr lang="en-US" dirty="0">
                          <a:solidFill>
                            <a:schemeClr val="tx1"/>
                          </a:solidFill>
                        </a:rPr>
                        <a:t>Whitely</a:t>
                      </a:r>
                    </a:p>
                  </a:txBody>
                  <a:tcPr anchor="ctr">
                    <a:solidFill>
                      <a:srgbClr val="97DBF2"/>
                    </a:solidFill>
                  </a:tcPr>
                </a:tc>
                <a:tc>
                  <a:txBody>
                    <a:bodyPr/>
                    <a:lstStyle/>
                    <a:p>
                      <a:pPr algn="ctr"/>
                      <a:r>
                        <a:rPr lang="en-US" dirty="0"/>
                        <a:t>73.8%</a:t>
                      </a:r>
                    </a:p>
                  </a:txBody>
                  <a:tcPr anchor="ctr"/>
                </a:tc>
                <a:tc>
                  <a:txBody>
                    <a:bodyPr/>
                    <a:lstStyle/>
                    <a:p>
                      <a:pPr algn="ctr"/>
                      <a:r>
                        <a:rPr lang="en-US" dirty="0"/>
                        <a:t>4.1%</a:t>
                      </a:r>
                    </a:p>
                  </a:txBody>
                  <a:tcPr anchor="ctr"/>
                </a:tc>
                <a:tc>
                  <a:txBody>
                    <a:bodyPr/>
                    <a:lstStyle/>
                    <a:p>
                      <a:pPr algn="ctr"/>
                      <a:r>
                        <a:rPr lang="en-US" dirty="0"/>
                        <a:t>16.7%</a:t>
                      </a:r>
                    </a:p>
                  </a:txBody>
                  <a:tcPr anchor="ctr"/>
                </a:tc>
                <a:tc>
                  <a:txBody>
                    <a:bodyPr/>
                    <a:lstStyle/>
                    <a:p>
                      <a:pPr algn="ctr"/>
                      <a:r>
                        <a:rPr lang="en-US" dirty="0"/>
                        <a:t>0.3%</a:t>
                      </a:r>
                    </a:p>
                  </a:txBody>
                  <a:tcPr anchor="ctr"/>
                </a:tc>
                <a:extLst>
                  <a:ext uri="{0D108BD9-81ED-4DB2-BD59-A6C34878D82A}">
                    <a16:rowId xmlns:a16="http://schemas.microsoft.com/office/drawing/2014/main" val="10005"/>
                  </a:ext>
                </a:extLst>
              </a:tr>
              <a:tr h="558800">
                <a:tc>
                  <a:txBody>
                    <a:bodyPr/>
                    <a:lstStyle/>
                    <a:p>
                      <a:pPr algn="ctr"/>
                      <a:r>
                        <a:rPr lang="en-US" dirty="0">
                          <a:solidFill>
                            <a:schemeClr val="tx1"/>
                          </a:solidFill>
                        </a:rPr>
                        <a:t>Cowing Park</a:t>
                      </a:r>
                    </a:p>
                  </a:txBody>
                  <a:tcPr anchor="ctr">
                    <a:solidFill>
                      <a:srgbClr val="97DBF2"/>
                    </a:solidFill>
                  </a:tcPr>
                </a:tc>
                <a:tc>
                  <a:txBody>
                    <a:bodyPr/>
                    <a:lstStyle/>
                    <a:p>
                      <a:pPr algn="ctr"/>
                      <a:r>
                        <a:rPr lang="en-US" dirty="0"/>
                        <a:t>86.4%</a:t>
                      </a:r>
                    </a:p>
                  </a:txBody>
                  <a:tcPr anchor="ctr"/>
                </a:tc>
                <a:tc>
                  <a:txBody>
                    <a:bodyPr/>
                    <a:lstStyle/>
                    <a:p>
                      <a:pPr algn="ctr"/>
                      <a:r>
                        <a:rPr lang="en-US" dirty="0"/>
                        <a:t>1.9%</a:t>
                      </a:r>
                    </a:p>
                  </a:txBody>
                  <a:tcPr anchor="ctr"/>
                </a:tc>
                <a:tc>
                  <a:txBody>
                    <a:bodyPr/>
                    <a:lstStyle/>
                    <a:p>
                      <a:pPr algn="ctr"/>
                      <a:r>
                        <a:rPr lang="en-US" dirty="0"/>
                        <a:t>4.5%</a:t>
                      </a:r>
                    </a:p>
                  </a:txBody>
                  <a:tcPr anchor="ctr"/>
                </a:tc>
                <a:tc>
                  <a:txBody>
                    <a:bodyPr/>
                    <a:lstStyle/>
                    <a:p>
                      <a:pPr algn="ctr"/>
                      <a:r>
                        <a:rPr lang="en-US" dirty="0"/>
                        <a:t>1.6%</a:t>
                      </a:r>
                    </a:p>
                  </a:txBody>
                  <a:tcPr anchor="ctr"/>
                </a:tc>
                <a:extLst>
                  <a:ext uri="{0D108BD9-81ED-4DB2-BD59-A6C34878D82A}">
                    <a16:rowId xmlns:a16="http://schemas.microsoft.com/office/drawing/2014/main" val="10006"/>
                  </a:ext>
                </a:extLst>
              </a:tr>
              <a:tr h="558800">
                <a:tc>
                  <a:txBody>
                    <a:bodyPr/>
                    <a:lstStyle/>
                    <a:p>
                      <a:pPr algn="ctr"/>
                      <a:r>
                        <a:rPr lang="en-US" dirty="0">
                          <a:solidFill>
                            <a:schemeClr val="tx1"/>
                          </a:solidFill>
                        </a:rPr>
                        <a:t>Riverside</a:t>
                      </a:r>
                    </a:p>
                  </a:txBody>
                  <a:tcPr anchor="ctr">
                    <a:solidFill>
                      <a:srgbClr val="97DBF2"/>
                    </a:solidFill>
                  </a:tcPr>
                </a:tc>
                <a:tc>
                  <a:txBody>
                    <a:bodyPr/>
                    <a:lstStyle/>
                    <a:p>
                      <a:pPr algn="ctr"/>
                      <a:r>
                        <a:rPr lang="en-US" dirty="0"/>
                        <a:t>82.7%</a:t>
                      </a:r>
                    </a:p>
                  </a:txBody>
                  <a:tcPr anchor="ctr"/>
                </a:tc>
                <a:tc>
                  <a:txBody>
                    <a:bodyPr/>
                    <a:lstStyle/>
                    <a:p>
                      <a:pPr algn="ctr"/>
                      <a:r>
                        <a:rPr lang="en-US" dirty="0"/>
                        <a:t>3.5%</a:t>
                      </a:r>
                    </a:p>
                  </a:txBody>
                  <a:tcPr anchor="ctr"/>
                </a:tc>
                <a:tc>
                  <a:txBody>
                    <a:bodyPr/>
                    <a:lstStyle/>
                    <a:p>
                      <a:pPr algn="ctr"/>
                      <a:r>
                        <a:rPr lang="en-US" dirty="0"/>
                        <a:t>6.1%</a:t>
                      </a:r>
                    </a:p>
                  </a:txBody>
                  <a:tcPr anchor="ctr"/>
                </a:tc>
                <a:tc>
                  <a:txBody>
                    <a:bodyPr/>
                    <a:lstStyle/>
                    <a:p>
                      <a:pPr algn="ctr"/>
                      <a:r>
                        <a:rPr lang="en-US" dirty="0"/>
                        <a:t>14.8%</a:t>
                      </a:r>
                    </a:p>
                  </a:txBody>
                  <a:tcPr anchor="ctr"/>
                </a:tc>
                <a:extLst>
                  <a:ext uri="{0D108BD9-81ED-4DB2-BD59-A6C34878D82A}">
                    <a16:rowId xmlns:a16="http://schemas.microsoft.com/office/drawing/2014/main" val="10007"/>
                  </a:ext>
                </a:extLst>
              </a:tr>
              <a:tr h="558800">
                <a:tc>
                  <a:txBody>
                    <a:bodyPr/>
                    <a:lstStyle/>
                    <a:p>
                      <a:pPr algn="ctr"/>
                      <a:r>
                        <a:rPr lang="en-US" dirty="0" err="1">
                          <a:solidFill>
                            <a:schemeClr val="tx1"/>
                          </a:solidFill>
                        </a:rPr>
                        <a:t>Ludingwood</a:t>
                      </a:r>
                      <a:endParaRPr lang="en-US" dirty="0">
                        <a:solidFill>
                          <a:schemeClr val="tx1"/>
                        </a:solidFill>
                      </a:endParaRPr>
                    </a:p>
                  </a:txBody>
                  <a:tcPr anchor="ctr">
                    <a:solidFill>
                      <a:srgbClr val="97DBF2"/>
                    </a:solidFill>
                  </a:tcPr>
                </a:tc>
                <a:tc>
                  <a:txBody>
                    <a:bodyPr/>
                    <a:lstStyle/>
                    <a:p>
                      <a:pPr algn="ctr"/>
                      <a:r>
                        <a:rPr lang="en-US" dirty="0"/>
                        <a:t>78.2%</a:t>
                      </a:r>
                    </a:p>
                  </a:txBody>
                  <a:tcPr anchor="ctr"/>
                </a:tc>
                <a:tc>
                  <a:txBody>
                    <a:bodyPr/>
                    <a:lstStyle/>
                    <a:p>
                      <a:pPr algn="ctr"/>
                      <a:r>
                        <a:rPr lang="en-US" dirty="0"/>
                        <a:t>6.5%</a:t>
                      </a:r>
                    </a:p>
                  </a:txBody>
                  <a:tcPr anchor="ctr"/>
                </a:tc>
                <a:tc>
                  <a:txBody>
                    <a:bodyPr/>
                    <a:lstStyle/>
                    <a:p>
                      <a:pPr algn="ctr"/>
                      <a:r>
                        <a:rPr lang="en-US" dirty="0"/>
                        <a:t>9.6%</a:t>
                      </a:r>
                    </a:p>
                  </a:txBody>
                  <a:tcPr anchor="ctr"/>
                </a:tc>
                <a:tc>
                  <a:txBody>
                    <a:bodyPr/>
                    <a:lstStyle/>
                    <a:p>
                      <a:pPr algn="ctr"/>
                      <a:r>
                        <a:rPr lang="en-US" dirty="0"/>
                        <a:t>2.2%</a:t>
                      </a:r>
                    </a:p>
                  </a:txBody>
                  <a:tcPr anchor="ctr"/>
                </a:tc>
                <a:extLst>
                  <a:ext uri="{0D108BD9-81ED-4DB2-BD59-A6C34878D82A}">
                    <a16:rowId xmlns:a16="http://schemas.microsoft.com/office/drawing/2014/main" val="10008"/>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828020"/>
            <a:ext cx="10064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2416"/>
          <a:stretch/>
        </p:blipFill>
        <p:spPr>
          <a:xfrm>
            <a:off x="3818374" y="926805"/>
            <a:ext cx="931148" cy="663215"/>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26470" b="37778"/>
          <a:stretch/>
        </p:blipFill>
        <p:spPr>
          <a:xfrm>
            <a:off x="5105400" y="1209020"/>
            <a:ext cx="1371600" cy="490386"/>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b="13333"/>
          <a:stretch/>
        </p:blipFill>
        <p:spPr>
          <a:xfrm>
            <a:off x="7315200" y="855962"/>
            <a:ext cx="882502" cy="764835"/>
          </a:xfrm>
          <a:prstGeom prst="rect">
            <a:avLst/>
          </a:prstGeom>
        </p:spPr>
      </p:pic>
    </p:spTree>
    <p:extLst>
      <p:ext uri="{BB962C8B-B14F-4D97-AF65-F5344CB8AC3E}">
        <p14:creationId xmlns:p14="http://schemas.microsoft.com/office/powerpoint/2010/main" val="3029386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different view of vacancy</a:t>
            </a:r>
          </a:p>
        </p:txBody>
      </p:sp>
      <p:graphicFrame>
        <p:nvGraphicFramePr>
          <p:cNvPr id="4" name="Chart 3"/>
          <p:cNvGraphicFramePr>
            <a:graphicFrameLocks/>
          </p:cNvGraphicFramePr>
          <p:nvPr>
            <p:extLst>
              <p:ext uri="{D42A27DB-BD31-4B8C-83A1-F6EECF244321}">
                <p14:modId xmlns:p14="http://schemas.microsoft.com/office/powerpoint/2010/main" val="4156715930"/>
              </p:ext>
            </p:extLst>
          </p:nvPr>
        </p:nvGraphicFramePr>
        <p:xfrm>
          <a:off x="0" y="1219200"/>
          <a:ext cx="90678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0241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Muncie Preservation Plan</a:t>
            </a:r>
          </a:p>
        </p:txBody>
      </p:sp>
      <p:sp>
        <p:nvSpPr>
          <p:cNvPr id="3" name="Content Placeholder 2"/>
          <p:cNvSpPr>
            <a:spLocks noGrp="1"/>
          </p:cNvSpPr>
          <p:nvPr>
            <p:ph idx="1"/>
          </p:nvPr>
        </p:nvSpPr>
        <p:spPr>
          <a:xfrm>
            <a:off x="4343400" y="1488502"/>
            <a:ext cx="4572000" cy="4683698"/>
          </a:xfrm>
        </p:spPr>
        <p:txBody>
          <a:bodyPr>
            <a:normAutofit/>
          </a:bodyPr>
          <a:lstStyle/>
          <a:p>
            <a:pPr marL="0" indent="0">
              <a:buNone/>
            </a:pPr>
            <a:r>
              <a:rPr lang="en-US" sz="2000" b="1" dirty="0"/>
              <a:t>Initiative 1: </a:t>
            </a:r>
            <a:r>
              <a:rPr lang="en-US" sz="2000" dirty="0"/>
              <a:t>Strengthen Pride and Image</a:t>
            </a:r>
          </a:p>
          <a:p>
            <a:pPr marL="0" indent="0">
              <a:buNone/>
            </a:pPr>
            <a:r>
              <a:rPr lang="en-US" sz="2000" b="1" dirty="0"/>
              <a:t>Initiative 2: </a:t>
            </a:r>
            <a:r>
              <a:rPr lang="en-US" sz="2000" dirty="0"/>
              <a:t>Advance Historic Preservation Education</a:t>
            </a:r>
          </a:p>
          <a:p>
            <a:pPr marL="0" indent="0">
              <a:buNone/>
            </a:pPr>
            <a:r>
              <a:rPr lang="en-US" sz="2000" b="1" dirty="0"/>
              <a:t>Initiative 3: </a:t>
            </a:r>
            <a:r>
              <a:rPr lang="en-US" sz="2000" dirty="0"/>
              <a:t>Create Attractive and Desirable Places</a:t>
            </a:r>
          </a:p>
          <a:p>
            <a:pPr marL="0" indent="0">
              <a:buNone/>
            </a:pPr>
            <a:r>
              <a:rPr lang="en-US" sz="2000" b="1" dirty="0"/>
              <a:t>Initiative 4: </a:t>
            </a:r>
            <a:r>
              <a:rPr lang="en-US" sz="2000" dirty="0"/>
              <a:t>Foster Collaboration</a:t>
            </a:r>
          </a:p>
          <a:p>
            <a:pPr marL="0" indent="0">
              <a:buNone/>
            </a:pPr>
            <a:r>
              <a:rPr lang="en-US" sz="2000" b="1" dirty="0"/>
              <a:t>Initiative 5: </a:t>
            </a:r>
            <a:r>
              <a:rPr lang="en-US" sz="2000" dirty="0"/>
              <a:t>Empower and Expand MHPRC</a:t>
            </a:r>
          </a:p>
          <a:p>
            <a:pPr marL="0" indent="0">
              <a:buNone/>
            </a:pPr>
            <a:r>
              <a:rPr lang="en-US" sz="2000" b="1" dirty="0"/>
              <a:t>Initiative 6: </a:t>
            </a:r>
            <a:r>
              <a:rPr lang="en-US" sz="2000" dirty="0"/>
              <a:t>Manage Community Resources</a:t>
            </a:r>
          </a:p>
          <a:p>
            <a:pPr marL="0" indent="0">
              <a:buNone/>
            </a:pPr>
            <a:endParaRPr lang="en-US" sz="2800" dirty="0"/>
          </a:p>
        </p:txBody>
      </p:sp>
      <p:sp>
        <p:nvSpPr>
          <p:cNvPr id="5" name="Right Arrow 4"/>
          <p:cNvSpPr/>
          <p:nvPr/>
        </p:nvSpPr>
        <p:spPr>
          <a:xfrm>
            <a:off x="3474720" y="3086100"/>
            <a:ext cx="609600" cy="685800"/>
          </a:xfrm>
          <a:prstGeom prst="right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0"/>
            <a:ext cx="3532909" cy="4572000"/>
          </a:xfrm>
          <a:prstGeom prst="rect">
            <a:avLst/>
          </a:prstGeom>
        </p:spPr>
      </p:pic>
    </p:spTree>
    <p:extLst>
      <p:ext uri="{BB962C8B-B14F-4D97-AF65-F5344CB8AC3E}">
        <p14:creationId xmlns:p14="http://schemas.microsoft.com/office/powerpoint/2010/main" val="1996491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The vacancy vortex</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9016576"/>
              </p:ext>
            </p:extLst>
          </p:nvPr>
        </p:nvGraphicFramePr>
        <p:xfrm>
          <a:off x="457200" y="914400"/>
          <a:ext cx="82296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0736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Getting out of The vacancy vortex</a:t>
            </a:r>
          </a:p>
        </p:txBody>
      </p:sp>
      <p:graphicFrame>
        <p:nvGraphicFramePr>
          <p:cNvPr id="5" name="Diagram 4"/>
          <p:cNvGraphicFramePr/>
          <p:nvPr>
            <p:extLst>
              <p:ext uri="{D42A27DB-BD31-4B8C-83A1-F6EECF244321}">
                <p14:modId xmlns:p14="http://schemas.microsoft.com/office/powerpoint/2010/main" val="3922433446"/>
              </p:ext>
            </p:extLst>
          </p:nvPr>
        </p:nvGraphicFramePr>
        <p:xfrm>
          <a:off x="762000" y="990600"/>
          <a:ext cx="7848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7759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dirty="0"/>
              <a:t>Action Steps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55149" y="838200"/>
            <a:ext cx="2286000" cy="1512093"/>
          </a:xfrm>
        </p:spPr>
      </p:pic>
      <p:sp>
        <p:nvSpPr>
          <p:cNvPr id="4" name="Content Placeholder 2"/>
          <p:cNvSpPr txBox="1">
            <a:spLocks/>
          </p:cNvSpPr>
          <p:nvPr/>
        </p:nvSpPr>
        <p:spPr>
          <a:xfrm>
            <a:off x="0" y="1219200"/>
            <a:ext cx="3886200" cy="46836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Initiative 1: </a:t>
            </a:r>
            <a:r>
              <a:rPr lang="en-US" sz="2000" dirty="0"/>
              <a:t>Strengthen Pride and Image</a:t>
            </a:r>
          </a:p>
          <a:p>
            <a:pPr marL="0" indent="0">
              <a:buFont typeface="Arial" panose="020B0604020202020204" pitchFamily="34" charset="0"/>
              <a:buNone/>
            </a:pPr>
            <a:r>
              <a:rPr lang="en-US" sz="2000" b="1" dirty="0"/>
              <a:t>Initiative 2: </a:t>
            </a:r>
            <a:r>
              <a:rPr lang="en-US" sz="2000" dirty="0"/>
              <a:t>Advance Historic Preservation Education</a:t>
            </a:r>
          </a:p>
          <a:p>
            <a:pPr marL="0" indent="0">
              <a:buFont typeface="Arial" panose="020B0604020202020204" pitchFamily="34" charset="0"/>
              <a:buNone/>
            </a:pPr>
            <a:r>
              <a:rPr lang="en-US" sz="2000" b="1" dirty="0"/>
              <a:t>Initiative 3: </a:t>
            </a:r>
            <a:r>
              <a:rPr lang="en-US" sz="2000" dirty="0"/>
              <a:t>Create Attractive and Desirable Places</a:t>
            </a:r>
          </a:p>
          <a:p>
            <a:pPr marL="0" indent="0">
              <a:buFont typeface="Arial" panose="020B0604020202020204" pitchFamily="34" charset="0"/>
              <a:buNone/>
            </a:pPr>
            <a:r>
              <a:rPr lang="en-US" sz="2000" b="1" dirty="0"/>
              <a:t>Initiative 4: </a:t>
            </a:r>
            <a:r>
              <a:rPr lang="en-US" sz="2000" dirty="0"/>
              <a:t>Foster Collaboration</a:t>
            </a:r>
          </a:p>
          <a:p>
            <a:pPr marL="0" indent="0">
              <a:buFont typeface="Arial" panose="020B0604020202020204" pitchFamily="34" charset="0"/>
              <a:buNone/>
            </a:pPr>
            <a:r>
              <a:rPr lang="en-US" sz="2000" b="1" dirty="0"/>
              <a:t>Initiative 5: </a:t>
            </a:r>
            <a:r>
              <a:rPr lang="en-US" sz="2000" dirty="0"/>
              <a:t>Empower and Expand MHPRC</a:t>
            </a:r>
          </a:p>
          <a:p>
            <a:pPr marL="0" indent="0">
              <a:buFont typeface="Arial" panose="020B0604020202020204" pitchFamily="34" charset="0"/>
              <a:buNone/>
            </a:pPr>
            <a:r>
              <a:rPr lang="en-US" sz="2000" b="1" dirty="0"/>
              <a:t>Initiative 6: </a:t>
            </a:r>
            <a:r>
              <a:rPr lang="en-US" sz="2000" dirty="0"/>
              <a:t>Manage Community Resources</a:t>
            </a:r>
          </a:p>
          <a:p>
            <a:pPr marL="0" indent="0">
              <a:buFont typeface="Arial" panose="020B0604020202020204" pitchFamily="34" charset="0"/>
              <a:buNone/>
            </a:pPr>
            <a:endParaRPr lang="en-US" sz="28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094" y="2796799"/>
            <a:ext cx="1219306" cy="823031"/>
          </a:xfrm>
          <a:prstGeom prst="rect">
            <a:avLst/>
          </a:prstGeom>
        </p:spPr>
      </p:pic>
      <p:cxnSp>
        <p:nvCxnSpPr>
          <p:cNvPr id="8" name="Straight Arrow Connector 7"/>
          <p:cNvCxnSpPr/>
          <p:nvPr/>
        </p:nvCxnSpPr>
        <p:spPr>
          <a:xfrm>
            <a:off x="3886200" y="1371600"/>
            <a:ext cx="1066800" cy="0"/>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3886200" y="1607034"/>
            <a:ext cx="2057400" cy="1637611"/>
          </a:xfrm>
          <a:prstGeom prst="bentConnector3">
            <a:avLst>
              <a:gd name="adj1" fmla="val 50000"/>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3347495"/>
            <a:ext cx="4343400" cy="201315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91400" y="1203911"/>
            <a:ext cx="1993490" cy="646331"/>
          </a:xfrm>
          <a:prstGeom prst="rect">
            <a:avLst/>
          </a:prstGeom>
          <a:noFill/>
        </p:spPr>
        <p:txBody>
          <a:bodyPr wrap="square" rtlCol="0">
            <a:spAutoFit/>
          </a:bodyPr>
          <a:lstStyle/>
          <a:p>
            <a:r>
              <a:rPr lang="en-US" dirty="0" err="1"/>
              <a:t>Heartbombing</a:t>
            </a:r>
            <a:r>
              <a:rPr lang="en-US" dirty="0"/>
              <a:t> Campaign</a:t>
            </a:r>
          </a:p>
        </p:txBody>
      </p:sp>
      <p:sp>
        <p:nvSpPr>
          <p:cNvPr id="14" name="TextBox 13"/>
          <p:cNvSpPr txBox="1"/>
          <p:nvPr/>
        </p:nvSpPr>
        <p:spPr>
          <a:xfrm>
            <a:off x="7391400" y="2746649"/>
            <a:ext cx="1993490" cy="923330"/>
          </a:xfrm>
          <a:prstGeom prst="rect">
            <a:avLst/>
          </a:prstGeom>
          <a:noFill/>
        </p:spPr>
        <p:txBody>
          <a:bodyPr wrap="square" rtlCol="0">
            <a:spAutoFit/>
          </a:bodyPr>
          <a:lstStyle/>
          <a:p>
            <a:r>
              <a:rPr lang="en-US" dirty="0"/>
              <a:t>Neighborhood branding and marketing</a:t>
            </a:r>
          </a:p>
        </p:txBody>
      </p:sp>
      <p:sp>
        <p:nvSpPr>
          <p:cNvPr id="16" name="Rectangle 15"/>
          <p:cNvSpPr/>
          <p:nvPr/>
        </p:nvSpPr>
        <p:spPr>
          <a:xfrm>
            <a:off x="0" y="1203911"/>
            <a:ext cx="3886200" cy="20407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3810000"/>
            <a:ext cx="1766454" cy="2286000"/>
          </a:xfrm>
          <a:prstGeom prst="rect">
            <a:avLst/>
          </a:prstGeom>
        </p:spPr>
      </p:pic>
      <p:cxnSp>
        <p:nvCxnSpPr>
          <p:cNvPr id="17" name="Elbow Connector 16"/>
          <p:cNvCxnSpPr/>
          <p:nvPr/>
        </p:nvCxnSpPr>
        <p:spPr>
          <a:xfrm>
            <a:off x="3861955" y="2154846"/>
            <a:ext cx="3148445" cy="2264754"/>
          </a:xfrm>
          <a:prstGeom prst="bentConnector3">
            <a:avLst>
              <a:gd name="adj1" fmla="val 33498"/>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75349" y="3707742"/>
            <a:ext cx="1993490" cy="646331"/>
          </a:xfrm>
          <a:prstGeom prst="rect">
            <a:avLst/>
          </a:prstGeom>
          <a:noFill/>
        </p:spPr>
        <p:txBody>
          <a:bodyPr wrap="square" rtlCol="0">
            <a:spAutoFit/>
          </a:bodyPr>
          <a:lstStyle/>
          <a:p>
            <a:r>
              <a:rPr lang="en-US" dirty="0"/>
              <a:t>Publicize historic resources</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0993" y="5132088"/>
            <a:ext cx="1781641" cy="1192512"/>
          </a:xfrm>
          <a:prstGeom prst="rect">
            <a:avLst/>
          </a:prstGeom>
        </p:spPr>
      </p:pic>
      <p:cxnSp>
        <p:nvCxnSpPr>
          <p:cNvPr id="20" name="Elbow Connector 19"/>
          <p:cNvCxnSpPr/>
          <p:nvPr/>
        </p:nvCxnSpPr>
        <p:spPr>
          <a:xfrm rot="16200000" flipH="1">
            <a:off x="3492144" y="3292585"/>
            <a:ext cx="1521070" cy="732959"/>
          </a:xfrm>
          <a:prstGeom prst="bentConnector3">
            <a:avLst>
              <a:gd name="adj1" fmla="val 50000"/>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48938" y="4611468"/>
            <a:ext cx="3148498" cy="369332"/>
          </a:xfrm>
          <a:prstGeom prst="rect">
            <a:avLst/>
          </a:prstGeom>
          <a:noFill/>
        </p:spPr>
        <p:txBody>
          <a:bodyPr wrap="square" rtlCol="0">
            <a:spAutoFit/>
          </a:bodyPr>
          <a:lstStyle/>
          <a:p>
            <a:r>
              <a:rPr lang="en-US" dirty="0"/>
              <a:t>Paint properties in need</a:t>
            </a:r>
          </a:p>
        </p:txBody>
      </p:sp>
    </p:spTree>
    <p:extLst>
      <p:ext uri="{BB962C8B-B14F-4D97-AF65-F5344CB8AC3E}">
        <p14:creationId xmlns:p14="http://schemas.microsoft.com/office/powerpoint/2010/main" val="59992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18" y="-1"/>
            <a:ext cx="8229600" cy="1143000"/>
          </a:xfrm>
        </p:spPr>
        <p:txBody>
          <a:bodyPr>
            <a:normAutofit/>
          </a:bodyPr>
          <a:lstStyle/>
          <a:p>
            <a:r>
              <a:rPr lang="en-US" dirty="0"/>
              <a:t>Action Steps</a:t>
            </a:r>
          </a:p>
        </p:txBody>
      </p:sp>
      <p:sp>
        <p:nvSpPr>
          <p:cNvPr id="4" name="Content Placeholder 2"/>
          <p:cNvSpPr txBox="1">
            <a:spLocks/>
          </p:cNvSpPr>
          <p:nvPr/>
        </p:nvSpPr>
        <p:spPr>
          <a:xfrm>
            <a:off x="0" y="1219200"/>
            <a:ext cx="4572000" cy="46836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Initiative 1: </a:t>
            </a:r>
            <a:r>
              <a:rPr lang="en-US" sz="2000" dirty="0"/>
              <a:t>Strengthen Pride and Image</a:t>
            </a:r>
          </a:p>
          <a:p>
            <a:pPr marL="0" indent="0">
              <a:buFont typeface="Arial" panose="020B0604020202020204" pitchFamily="34" charset="0"/>
              <a:buNone/>
            </a:pPr>
            <a:r>
              <a:rPr lang="en-US" sz="2000" b="1" dirty="0"/>
              <a:t>Initiative 2: </a:t>
            </a:r>
            <a:r>
              <a:rPr lang="en-US" sz="2000" dirty="0"/>
              <a:t>Advance Historic Preservation Education</a:t>
            </a:r>
          </a:p>
          <a:p>
            <a:pPr marL="0" indent="0">
              <a:buFont typeface="Arial" panose="020B0604020202020204" pitchFamily="34" charset="0"/>
              <a:buNone/>
            </a:pPr>
            <a:r>
              <a:rPr lang="en-US" sz="2000" b="1" dirty="0"/>
              <a:t>Initiative 3: </a:t>
            </a:r>
            <a:r>
              <a:rPr lang="en-US" sz="2000" dirty="0"/>
              <a:t>Create Attractive and Desirable Places</a:t>
            </a:r>
          </a:p>
          <a:p>
            <a:pPr marL="0" indent="0">
              <a:buFont typeface="Arial" panose="020B0604020202020204" pitchFamily="34" charset="0"/>
              <a:buNone/>
            </a:pPr>
            <a:r>
              <a:rPr lang="en-US" sz="2000" b="1" dirty="0"/>
              <a:t>Initiative 4: </a:t>
            </a:r>
            <a:r>
              <a:rPr lang="en-US" sz="2000" dirty="0"/>
              <a:t>Foster Collaboration</a:t>
            </a:r>
          </a:p>
          <a:p>
            <a:pPr marL="0" indent="0">
              <a:buFont typeface="Arial" panose="020B0604020202020204" pitchFamily="34" charset="0"/>
              <a:buNone/>
            </a:pPr>
            <a:r>
              <a:rPr lang="en-US" sz="2000" b="1" dirty="0"/>
              <a:t>Initiative 5: </a:t>
            </a:r>
            <a:r>
              <a:rPr lang="en-US" sz="2000" dirty="0"/>
              <a:t>Empower and Expand MHPRC</a:t>
            </a:r>
          </a:p>
          <a:p>
            <a:pPr marL="0" indent="0">
              <a:buFont typeface="Arial" panose="020B0604020202020204" pitchFamily="34" charset="0"/>
              <a:buNone/>
            </a:pPr>
            <a:r>
              <a:rPr lang="en-US" sz="2000" b="1" dirty="0"/>
              <a:t>Initiative 6: </a:t>
            </a:r>
            <a:r>
              <a:rPr lang="en-US" sz="2000" dirty="0"/>
              <a:t>Manage Community Resources</a:t>
            </a:r>
          </a:p>
          <a:p>
            <a:pPr marL="0" indent="0">
              <a:buFont typeface="Arial" panose="020B0604020202020204" pitchFamily="34" charset="0"/>
              <a:buNone/>
            </a:pPr>
            <a:endParaRPr lang="en-US" sz="2800" dirty="0"/>
          </a:p>
        </p:txBody>
      </p:sp>
      <p:cxnSp>
        <p:nvCxnSpPr>
          <p:cNvPr id="10" name="Elbow Connector 9"/>
          <p:cNvCxnSpPr/>
          <p:nvPr/>
        </p:nvCxnSpPr>
        <p:spPr>
          <a:xfrm>
            <a:off x="3897554" y="3916830"/>
            <a:ext cx="2808046" cy="1036170"/>
          </a:xfrm>
          <a:prstGeom prst="bentConnector3">
            <a:avLst>
              <a:gd name="adj1" fmla="val 91445"/>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551218" y="896034"/>
            <a:ext cx="1993490" cy="646331"/>
          </a:xfrm>
          <a:prstGeom prst="rect">
            <a:avLst/>
          </a:prstGeom>
          <a:noFill/>
        </p:spPr>
        <p:txBody>
          <a:bodyPr wrap="square" rtlCol="0">
            <a:spAutoFit/>
          </a:bodyPr>
          <a:lstStyle/>
          <a:p>
            <a:r>
              <a:rPr lang="en-US" dirty="0"/>
              <a:t>Collaborative Workshops</a:t>
            </a:r>
          </a:p>
        </p:txBody>
      </p:sp>
      <p:sp>
        <p:nvSpPr>
          <p:cNvPr id="14" name="TextBox 13"/>
          <p:cNvSpPr txBox="1"/>
          <p:nvPr/>
        </p:nvSpPr>
        <p:spPr>
          <a:xfrm>
            <a:off x="5208488" y="2332398"/>
            <a:ext cx="3581400" cy="646331"/>
          </a:xfrm>
          <a:prstGeom prst="rect">
            <a:avLst/>
          </a:prstGeom>
          <a:noFill/>
        </p:spPr>
        <p:txBody>
          <a:bodyPr wrap="square" rtlCol="0">
            <a:spAutoFit/>
          </a:bodyPr>
          <a:lstStyle/>
          <a:p>
            <a:r>
              <a:rPr lang="en-US" dirty="0"/>
              <a:t>Partner with banks for alternative homeownership loans</a:t>
            </a:r>
          </a:p>
        </p:txBody>
      </p:sp>
      <p:sp>
        <p:nvSpPr>
          <p:cNvPr id="16" name="Rectangle 15"/>
          <p:cNvSpPr/>
          <p:nvPr/>
        </p:nvSpPr>
        <p:spPr>
          <a:xfrm>
            <a:off x="0" y="2978729"/>
            <a:ext cx="3897554" cy="197427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143000"/>
            <a:ext cx="4402086" cy="18357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549" y="2683273"/>
            <a:ext cx="1254339" cy="12543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776" y="896034"/>
            <a:ext cx="1698824" cy="1349066"/>
          </a:xfrm>
          <a:prstGeom prst="rect">
            <a:avLst/>
          </a:prstGeom>
        </p:spPr>
      </p:pic>
      <p:sp>
        <p:nvSpPr>
          <p:cNvPr id="17" name="TextBox 16"/>
          <p:cNvSpPr txBox="1"/>
          <p:nvPr/>
        </p:nvSpPr>
        <p:spPr>
          <a:xfrm>
            <a:off x="6885467" y="4117544"/>
            <a:ext cx="2209801" cy="369332"/>
          </a:xfrm>
          <a:prstGeom prst="rect">
            <a:avLst/>
          </a:prstGeom>
          <a:noFill/>
        </p:spPr>
        <p:txBody>
          <a:bodyPr wrap="square" rtlCol="0">
            <a:spAutoFit/>
          </a:bodyPr>
          <a:lstStyle/>
          <a:p>
            <a:r>
              <a:rPr lang="en-US" dirty="0"/>
              <a:t>Demolition review</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8001" y="4445409"/>
            <a:ext cx="2245999" cy="16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1748495" y="5579731"/>
            <a:ext cx="2440270" cy="646331"/>
          </a:xfrm>
          <a:prstGeom prst="rect">
            <a:avLst/>
          </a:prstGeom>
          <a:noFill/>
        </p:spPr>
        <p:txBody>
          <a:bodyPr wrap="square" rtlCol="0">
            <a:spAutoFit/>
          </a:bodyPr>
          <a:lstStyle/>
          <a:p>
            <a:r>
              <a:rPr lang="en-US" dirty="0"/>
              <a:t>Establish conservation districts</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8765" y="5152009"/>
            <a:ext cx="2258673" cy="1501777"/>
          </a:xfrm>
          <a:prstGeom prst="rect">
            <a:avLst/>
          </a:prstGeom>
        </p:spPr>
      </p:pic>
      <p:cxnSp>
        <p:nvCxnSpPr>
          <p:cNvPr id="21" name="Elbow Connector 20"/>
          <p:cNvCxnSpPr/>
          <p:nvPr/>
        </p:nvCxnSpPr>
        <p:spPr>
          <a:xfrm rot="16200000" flipH="1">
            <a:off x="3816864" y="4139351"/>
            <a:ext cx="894340" cy="732962"/>
          </a:xfrm>
          <a:prstGeom prst="bentConnector3">
            <a:avLst>
              <a:gd name="adj1" fmla="val 50000"/>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3897554" y="3230854"/>
            <a:ext cx="3000447" cy="553271"/>
          </a:xfrm>
          <a:prstGeom prst="bentConnector3">
            <a:avLst>
              <a:gd name="adj1" fmla="val 50000"/>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886200" y="1905000"/>
            <a:ext cx="1031772" cy="1501128"/>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524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95000" y="1143000"/>
            <a:ext cx="4038600" cy="4914166"/>
          </a:xfrm>
        </p:spPr>
        <p:txBody>
          <a:bodyPr>
            <a:normAutofit fontScale="70000" lnSpcReduction="20000"/>
          </a:bodyPr>
          <a:lstStyle/>
          <a:p>
            <a:r>
              <a:rPr lang="en-US" dirty="0"/>
              <a:t>Lays a roadmap for action steps for the MHPRC beyond just districting </a:t>
            </a:r>
          </a:p>
          <a:p>
            <a:r>
              <a:rPr lang="en-US" dirty="0"/>
              <a:t>Publically recognizes Muncie’s historic assets as valuable </a:t>
            </a:r>
          </a:p>
          <a:p>
            <a:r>
              <a:rPr lang="en-US" dirty="0"/>
              <a:t>Recognizes historic preservation as an economic development focus in Muncie </a:t>
            </a:r>
          </a:p>
          <a:p>
            <a:r>
              <a:rPr lang="en-US" dirty="0"/>
              <a:t>Suggests partnerships for revitalization goals </a:t>
            </a:r>
          </a:p>
          <a:p>
            <a:r>
              <a:rPr lang="en-US" dirty="0"/>
              <a:t>Outlines potential policy changes for the City of Muncie pertaining to historic buildings</a:t>
            </a:r>
          </a:p>
          <a:p>
            <a:r>
              <a:rPr lang="en-US" dirty="0"/>
              <a:t>Aims to be transparent with the public about the goals of the MHPRC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Content Placeholder 5"/>
          <p:cNvSpPr>
            <a:spLocks noGrp="1"/>
          </p:cNvSpPr>
          <p:nvPr>
            <p:ph sz="half" idx="2"/>
          </p:nvPr>
        </p:nvSpPr>
        <p:spPr>
          <a:xfrm>
            <a:off x="4648200" y="1066800"/>
            <a:ext cx="4038600" cy="5059363"/>
          </a:xfrm>
        </p:spPr>
        <p:txBody>
          <a:bodyPr>
            <a:normAutofit fontScale="70000" lnSpcReduction="20000"/>
          </a:bodyPr>
          <a:lstStyle/>
          <a:p>
            <a:r>
              <a:rPr lang="en-US" dirty="0"/>
              <a:t>Designate landmarks or historic districts or restrict property owners – designating landmarks or districts can only be accomplished when 51% of the property owners petition City Council to become a district via an ordinance. </a:t>
            </a:r>
          </a:p>
          <a:p>
            <a:r>
              <a:rPr lang="en-US" dirty="0"/>
              <a:t>Is a general guide but does not have full historic record of every building, much more research is necessary such as level of integrity</a:t>
            </a:r>
          </a:p>
          <a:p>
            <a:r>
              <a:rPr lang="en-US" dirty="0"/>
              <a:t>The plan has action steps but not specific projects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Rectangle 6"/>
          <p:cNvSpPr/>
          <p:nvPr/>
        </p:nvSpPr>
        <p:spPr>
          <a:xfrm>
            <a:off x="838200" y="381000"/>
            <a:ext cx="3352200" cy="461665"/>
          </a:xfrm>
          <a:prstGeom prst="rect">
            <a:avLst/>
          </a:prstGeom>
        </p:spPr>
        <p:txBody>
          <a:bodyPr wrap="none">
            <a:spAutoFit/>
          </a:bodyPr>
          <a:lstStyle/>
          <a:p>
            <a:r>
              <a:rPr lang="en-US" sz="2400" b="1" dirty="0">
                <a:solidFill>
                  <a:schemeClr val="accent5">
                    <a:lumMod val="75000"/>
                  </a:schemeClr>
                </a:solidFill>
              </a:rPr>
              <a:t>What the Plan Does Do: </a:t>
            </a:r>
            <a:endParaRPr lang="en-US" sz="2400" dirty="0">
              <a:solidFill>
                <a:schemeClr val="accent5">
                  <a:lumMod val="75000"/>
                </a:schemeClr>
              </a:solidFill>
            </a:endParaRPr>
          </a:p>
        </p:txBody>
      </p:sp>
      <p:sp>
        <p:nvSpPr>
          <p:cNvPr id="8" name="Rectangle 7"/>
          <p:cNvSpPr/>
          <p:nvPr/>
        </p:nvSpPr>
        <p:spPr>
          <a:xfrm>
            <a:off x="4800600" y="381000"/>
            <a:ext cx="4572000" cy="830997"/>
          </a:xfrm>
          <a:prstGeom prst="rect">
            <a:avLst/>
          </a:prstGeom>
        </p:spPr>
        <p:txBody>
          <a:bodyPr wrap="square">
            <a:spAutoFit/>
          </a:bodyPr>
          <a:lstStyle/>
          <a:p>
            <a:r>
              <a:rPr lang="en-US" sz="2400" b="1" dirty="0">
                <a:solidFill>
                  <a:schemeClr val="accent5">
                    <a:lumMod val="75000"/>
                  </a:schemeClr>
                </a:solidFill>
              </a:rPr>
              <a:t>What the Plan Does NOT Do: </a:t>
            </a:r>
            <a:endParaRPr lang="en-US" sz="2400" dirty="0">
              <a:solidFill>
                <a:schemeClr val="accent5">
                  <a:lumMod val="75000"/>
                </a:schemeClr>
              </a:solidFill>
            </a:endParaRPr>
          </a:p>
          <a:p>
            <a:endParaRPr lang="en-US" sz="2400" dirty="0">
              <a:solidFill>
                <a:schemeClr val="accent5">
                  <a:lumMod val="75000"/>
                </a:schemeClr>
              </a:solidFill>
            </a:endParaRPr>
          </a:p>
        </p:txBody>
      </p:sp>
    </p:spTree>
    <p:extLst>
      <p:ext uri="{BB962C8B-B14F-4D97-AF65-F5344CB8AC3E}">
        <p14:creationId xmlns:p14="http://schemas.microsoft.com/office/powerpoint/2010/main" val="2101830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Information is key: How you can help	</a:t>
            </a:r>
          </a:p>
        </p:txBody>
      </p:sp>
      <p:sp>
        <p:nvSpPr>
          <p:cNvPr id="3" name="Content Placeholder 2"/>
          <p:cNvSpPr>
            <a:spLocks noGrp="1"/>
          </p:cNvSpPr>
          <p:nvPr>
            <p:ph idx="1"/>
          </p:nvPr>
        </p:nvSpPr>
        <p:spPr>
          <a:xfrm>
            <a:off x="457200" y="2514600"/>
            <a:ext cx="3962400" cy="3306763"/>
          </a:xfrm>
        </p:spPr>
        <p:txBody>
          <a:bodyPr>
            <a:normAutofit/>
          </a:bodyPr>
          <a:lstStyle/>
          <a:p>
            <a:r>
              <a:rPr lang="en-US" sz="2400" dirty="0"/>
              <a:t>E-</a:t>
            </a:r>
            <a:r>
              <a:rPr lang="en-US" sz="2400" dirty="0" err="1"/>
              <a:t>Gov</a:t>
            </a:r>
            <a:r>
              <a:rPr lang="en-US" sz="2400" dirty="0"/>
              <a:t> </a:t>
            </a:r>
          </a:p>
          <a:p>
            <a:r>
              <a:rPr lang="en-US" sz="2400" dirty="0"/>
              <a:t>Pothole Twitter @</a:t>
            </a:r>
            <a:r>
              <a:rPr lang="en-US" sz="2400" dirty="0" err="1"/>
              <a:t>munciepotholes</a:t>
            </a:r>
            <a:endParaRPr lang="en-US" sz="2400" dirty="0"/>
          </a:p>
          <a:p>
            <a:r>
              <a:rPr lang="en-US" sz="2400" dirty="0"/>
              <a:t>Facebook </a:t>
            </a:r>
          </a:p>
          <a:p>
            <a:r>
              <a:rPr lang="en-US" sz="2400" dirty="0" err="1"/>
              <a:t>Nextdoor</a:t>
            </a:r>
            <a:r>
              <a:rPr lang="en-US" sz="2400" dirty="0"/>
              <a:t> </a:t>
            </a:r>
          </a:p>
        </p:txBody>
      </p:sp>
      <p:sp>
        <p:nvSpPr>
          <p:cNvPr id="5" name="TextBox 4"/>
          <p:cNvSpPr txBox="1"/>
          <p:nvPr/>
        </p:nvSpPr>
        <p:spPr>
          <a:xfrm>
            <a:off x="228600" y="1600200"/>
            <a:ext cx="4191000" cy="830997"/>
          </a:xfrm>
          <a:prstGeom prst="rect">
            <a:avLst/>
          </a:prstGeom>
          <a:noFill/>
        </p:spPr>
        <p:txBody>
          <a:bodyPr wrap="square" rtlCol="0">
            <a:spAutoFit/>
          </a:bodyPr>
          <a:lstStyle/>
          <a:p>
            <a:pPr algn="ctr"/>
            <a:r>
              <a:rPr lang="en-US" sz="2400" dirty="0">
                <a:solidFill>
                  <a:schemeClr val="accent5">
                    <a:lumMod val="75000"/>
                  </a:schemeClr>
                </a:solidFill>
              </a:rPr>
              <a:t>Let the Government Know there is an issue! </a:t>
            </a:r>
          </a:p>
        </p:txBody>
      </p:sp>
      <p:sp>
        <p:nvSpPr>
          <p:cNvPr id="6" name="TextBox 5"/>
          <p:cNvSpPr txBox="1"/>
          <p:nvPr/>
        </p:nvSpPr>
        <p:spPr>
          <a:xfrm>
            <a:off x="5029200" y="1752599"/>
            <a:ext cx="3657600" cy="461665"/>
          </a:xfrm>
          <a:prstGeom prst="rect">
            <a:avLst/>
          </a:prstGeom>
          <a:noFill/>
        </p:spPr>
        <p:txBody>
          <a:bodyPr wrap="square" rtlCol="0">
            <a:spAutoFit/>
          </a:bodyPr>
          <a:lstStyle/>
          <a:p>
            <a:pPr algn="ctr"/>
            <a:r>
              <a:rPr lang="en-US" sz="2400" dirty="0">
                <a:solidFill>
                  <a:schemeClr val="accent5">
                    <a:lumMod val="75000"/>
                  </a:schemeClr>
                </a:solidFill>
              </a:rPr>
              <a:t>Get involved! </a:t>
            </a:r>
          </a:p>
        </p:txBody>
      </p:sp>
      <p:sp>
        <p:nvSpPr>
          <p:cNvPr id="7" name="Content Placeholder 2"/>
          <p:cNvSpPr txBox="1">
            <a:spLocks/>
          </p:cNvSpPr>
          <p:nvPr/>
        </p:nvSpPr>
        <p:spPr>
          <a:xfrm>
            <a:off x="4724400" y="2514600"/>
            <a:ext cx="4419600" cy="3306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Visit scoutmuncie.wordpress.com</a:t>
            </a:r>
          </a:p>
          <a:p>
            <a:r>
              <a:rPr lang="en-US" sz="2400" dirty="0"/>
              <a:t>Use the data</a:t>
            </a:r>
          </a:p>
          <a:p>
            <a:r>
              <a:rPr lang="en-US" sz="2400" dirty="0"/>
              <a:t>Share the information</a:t>
            </a:r>
          </a:p>
          <a:p>
            <a:r>
              <a:rPr lang="en-US" sz="2400" dirty="0"/>
              <a:t>Make change in your neighborhood!</a:t>
            </a:r>
          </a:p>
        </p:txBody>
      </p:sp>
    </p:spTree>
    <p:extLst>
      <p:ext uri="{BB962C8B-B14F-4D97-AF65-F5344CB8AC3E}">
        <p14:creationId xmlns:p14="http://schemas.microsoft.com/office/powerpoint/2010/main" val="1466044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www.scoutmuncie.wordpress.com</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884" b="7558"/>
          <a:stretch/>
        </p:blipFill>
        <p:spPr bwMode="auto">
          <a:xfrm>
            <a:off x="228600" y="1066800"/>
            <a:ext cx="5827911"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500" r="27525" b="5905"/>
          <a:stretch/>
        </p:blipFill>
        <p:spPr bwMode="auto">
          <a:xfrm>
            <a:off x="3505200" y="3173061"/>
            <a:ext cx="5372100" cy="360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687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49494"/>
          <a:stretch/>
        </p:blipFill>
        <p:spPr>
          <a:xfrm>
            <a:off x="0" y="0"/>
            <a:ext cx="5353051" cy="6858000"/>
          </a:xfrm>
        </p:spPr>
      </p:pic>
      <p:sp>
        <p:nvSpPr>
          <p:cNvPr id="2" name="Title 1"/>
          <p:cNvSpPr>
            <a:spLocks noGrp="1"/>
          </p:cNvSpPr>
          <p:nvPr>
            <p:ph type="title"/>
          </p:nvPr>
        </p:nvSpPr>
        <p:spPr>
          <a:xfrm>
            <a:off x="3200400" y="304800"/>
            <a:ext cx="8229600" cy="1143000"/>
          </a:xfrm>
        </p:spPr>
        <p:txBody>
          <a:bodyPr>
            <a:normAutofit/>
          </a:bodyPr>
          <a:lstStyle/>
          <a:p>
            <a:r>
              <a:rPr lang="en-US" dirty="0"/>
              <a:t>Thank you! </a:t>
            </a:r>
          </a:p>
        </p:txBody>
      </p:sp>
      <p:sp>
        <p:nvSpPr>
          <p:cNvPr id="5" name="TextBox 4"/>
          <p:cNvSpPr txBox="1"/>
          <p:nvPr/>
        </p:nvSpPr>
        <p:spPr>
          <a:xfrm>
            <a:off x="5715000" y="1905000"/>
            <a:ext cx="2895600" cy="2308324"/>
          </a:xfrm>
          <a:prstGeom prst="rect">
            <a:avLst/>
          </a:prstGeom>
          <a:noFill/>
        </p:spPr>
        <p:txBody>
          <a:bodyPr wrap="square" rtlCol="0">
            <a:spAutoFit/>
          </a:bodyPr>
          <a:lstStyle/>
          <a:p>
            <a:r>
              <a:rPr lang="en-US" dirty="0">
                <a:hlinkClick r:id="rId4"/>
              </a:rPr>
              <a:t>bking@cityofmuncie.com</a:t>
            </a:r>
            <a:endParaRPr lang="en-US" dirty="0"/>
          </a:p>
          <a:p>
            <a:endParaRPr lang="en-US" dirty="0"/>
          </a:p>
          <a:p>
            <a:r>
              <a:rPr lang="en-US" dirty="0">
                <a:hlinkClick r:id="rId5"/>
              </a:rPr>
              <a:t>bri.paxton@gmail.com</a:t>
            </a:r>
            <a:endParaRPr lang="en-US" dirty="0"/>
          </a:p>
          <a:p>
            <a:endParaRPr lang="en-US" dirty="0"/>
          </a:p>
          <a:p>
            <a:r>
              <a:rPr lang="en-US" dirty="0"/>
              <a:t>Follow the Muncie Historic Preservation and Rehabilitation Commission on Facebook </a:t>
            </a:r>
          </a:p>
        </p:txBody>
      </p:sp>
    </p:spTree>
    <p:extLst>
      <p:ext uri="{BB962C8B-B14F-4D97-AF65-F5344CB8AC3E}">
        <p14:creationId xmlns:p14="http://schemas.microsoft.com/office/powerpoint/2010/main" val="176094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ncie_all.png"/>
          <p:cNvPicPr>
            <a:picLocks noChangeAspect="1"/>
          </p:cNvPicPr>
          <p:nvPr/>
        </p:nvPicPr>
        <p:blipFill rotWithShape="1">
          <a:blip r:embed="rId2">
            <a:extLst>
              <a:ext uri="{28A0092B-C50C-407E-A947-70E740481C1C}">
                <a14:useLocalDpi xmlns:a14="http://schemas.microsoft.com/office/drawing/2010/main" val="0"/>
              </a:ext>
            </a:extLst>
          </a:blip>
          <a:srcRect l="15836" t="26174" r="26659" b="3793"/>
          <a:stretch/>
        </p:blipFill>
        <p:spPr>
          <a:xfrm>
            <a:off x="296737" y="296756"/>
            <a:ext cx="3669591" cy="2848844"/>
          </a:xfrm>
          <a:prstGeom prst="rect">
            <a:avLst/>
          </a:prstGeom>
        </p:spPr>
      </p:pic>
      <p:sp>
        <p:nvSpPr>
          <p:cNvPr id="12" name="TextBox 11"/>
          <p:cNvSpPr txBox="1"/>
          <p:nvPr/>
        </p:nvSpPr>
        <p:spPr>
          <a:xfrm>
            <a:off x="1459953" y="1280366"/>
            <a:ext cx="1305651" cy="523220"/>
          </a:xfrm>
          <a:prstGeom prst="rect">
            <a:avLst/>
          </a:prstGeom>
          <a:noFill/>
        </p:spPr>
        <p:txBody>
          <a:bodyPr wrap="square" rtlCol="0">
            <a:spAutoFit/>
          </a:bodyPr>
          <a:lstStyle/>
          <a:p>
            <a:pPr algn="ctr"/>
            <a:r>
              <a:rPr lang="en-US" sz="2800" dirty="0">
                <a:solidFill>
                  <a:srgbClr val="7F7F7F"/>
                </a:solidFill>
                <a:latin typeface="Helvetica"/>
                <a:cs typeface="Helvetica"/>
              </a:rPr>
              <a:t>DATA</a:t>
            </a:r>
          </a:p>
        </p:txBody>
      </p:sp>
      <p:sp>
        <p:nvSpPr>
          <p:cNvPr id="2" name="Title 1"/>
          <p:cNvSpPr>
            <a:spLocks noGrp="1"/>
          </p:cNvSpPr>
          <p:nvPr>
            <p:ph type="title"/>
          </p:nvPr>
        </p:nvSpPr>
        <p:spPr>
          <a:xfrm>
            <a:off x="3810000" y="274638"/>
            <a:ext cx="4876800" cy="1143000"/>
          </a:xfrm>
        </p:spPr>
        <p:txBody>
          <a:bodyPr/>
          <a:lstStyle/>
          <a:p>
            <a:r>
              <a:rPr lang="en-US" dirty="0"/>
              <a:t>Information is key</a:t>
            </a:r>
          </a:p>
        </p:txBody>
      </p:sp>
    </p:spTree>
    <p:extLst>
      <p:ext uri="{BB962C8B-B14F-4D97-AF65-F5344CB8AC3E}">
        <p14:creationId xmlns:p14="http://schemas.microsoft.com/office/powerpoint/2010/main" val="266528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ncie_all.png"/>
          <p:cNvPicPr>
            <a:picLocks noChangeAspect="1"/>
          </p:cNvPicPr>
          <p:nvPr/>
        </p:nvPicPr>
        <p:blipFill rotWithShape="1">
          <a:blip r:embed="rId2">
            <a:extLst>
              <a:ext uri="{28A0092B-C50C-407E-A947-70E740481C1C}">
                <a14:useLocalDpi xmlns:a14="http://schemas.microsoft.com/office/drawing/2010/main" val="0"/>
              </a:ext>
            </a:extLst>
          </a:blip>
          <a:srcRect l="15836" t="26174" r="26659" b="3793"/>
          <a:stretch/>
        </p:blipFill>
        <p:spPr>
          <a:xfrm>
            <a:off x="296737" y="296756"/>
            <a:ext cx="3669591" cy="2848844"/>
          </a:xfrm>
          <a:prstGeom prst="rect">
            <a:avLst/>
          </a:prstGeom>
        </p:spPr>
      </p:pic>
      <p:pic>
        <p:nvPicPr>
          <p:cNvPr id="6" name="Picture 5" descr="Muncie_map_central2.png"/>
          <p:cNvPicPr>
            <a:picLocks noChangeAspect="1"/>
          </p:cNvPicPr>
          <p:nvPr/>
        </p:nvPicPr>
        <p:blipFill rotWithShape="1">
          <a:blip r:embed="rId3">
            <a:extLst>
              <a:ext uri="{28A0092B-C50C-407E-A947-70E740481C1C}">
                <a14:useLocalDpi xmlns:a14="http://schemas.microsoft.com/office/drawing/2010/main" val="0"/>
              </a:ext>
            </a:extLst>
          </a:blip>
          <a:srcRect l="33053" r="20168"/>
          <a:stretch/>
        </p:blipFill>
        <p:spPr>
          <a:xfrm>
            <a:off x="4427340" y="296756"/>
            <a:ext cx="4629123" cy="6160356"/>
          </a:xfrm>
          <a:prstGeom prst="rect">
            <a:avLst/>
          </a:prstGeom>
        </p:spPr>
      </p:pic>
      <p:sp>
        <p:nvSpPr>
          <p:cNvPr id="7" name="Oval 6"/>
          <p:cNvSpPr/>
          <p:nvPr/>
        </p:nvSpPr>
        <p:spPr>
          <a:xfrm>
            <a:off x="6100946" y="3145600"/>
            <a:ext cx="178043" cy="17804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28128" y="4188264"/>
            <a:ext cx="178043" cy="17804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550085" y="3048727"/>
            <a:ext cx="178043" cy="17804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503661" y="3262371"/>
            <a:ext cx="178043" cy="17804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861652" y="4518707"/>
            <a:ext cx="178043" cy="17804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459953" y="1280366"/>
            <a:ext cx="1305651" cy="523220"/>
          </a:xfrm>
          <a:prstGeom prst="rect">
            <a:avLst/>
          </a:prstGeom>
          <a:noFill/>
        </p:spPr>
        <p:txBody>
          <a:bodyPr wrap="square" rtlCol="0">
            <a:spAutoFit/>
          </a:bodyPr>
          <a:lstStyle/>
          <a:p>
            <a:pPr algn="ctr"/>
            <a:r>
              <a:rPr lang="en-US" sz="2800" dirty="0">
                <a:solidFill>
                  <a:srgbClr val="7F7F7F"/>
                </a:solidFill>
                <a:latin typeface="Helvetica"/>
                <a:cs typeface="Helvetica"/>
              </a:rPr>
              <a:t>DATA</a:t>
            </a:r>
          </a:p>
        </p:txBody>
      </p:sp>
      <p:sp>
        <p:nvSpPr>
          <p:cNvPr id="13" name="TextBox 12"/>
          <p:cNvSpPr txBox="1"/>
          <p:nvPr/>
        </p:nvSpPr>
        <p:spPr>
          <a:xfrm>
            <a:off x="5234467" y="3498521"/>
            <a:ext cx="2160258" cy="523220"/>
          </a:xfrm>
          <a:prstGeom prst="rect">
            <a:avLst/>
          </a:prstGeom>
          <a:noFill/>
        </p:spPr>
        <p:txBody>
          <a:bodyPr wrap="square" rtlCol="0">
            <a:spAutoFit/>
          </a:bodyPr>
          <a:lstStyle/>
          <a:p>
            <a:pPr algn="ctr"/>
            <a:r>
              <a:rPr lang="en-US" sz="2800" dirty="0">
                <a:solidFill>
                  <a:srgbClr val="7F7F7F"/>
                </a:solidFill>
                <a:latin typeface="Helvetica"/>
                <a:cs typeface="Helvetica"/>
              </a:rPr>
              <a:t>DECISIONS</a:t>
            </a:r>
          </a:p>
        </p:txBody>
      </p:sp>
      <p:sp>
        <p:nvSpPr>
          <p:cNvPr id="14" name="Rectangle 13"/>
          <p:cNvSpPr/>
          <p:nvPr/>
        </p:nvSpPr>
        <p:spPr>
          <a:xfrm>
            <a:off x="7287900" y="3171240"/>
            <a:ext cx="700303" cy="269173"/>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253347" y="4067016"/>
            <a:ext cx="144338" cy="29929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Bent-Up Arrow 15"/>
          <p:cNvSpPr/>
          <p:nvPr/>
        </p:nvSpPr>
        <p:spPr>
          <a:xfrm rot="5400000">
            <a:off x="2483840" y="2291895"/>
            <a:ext cx="1198519" cy="2261176"/>
          </a:xfrm>
          <a:prstGeom prst="bentUpArrow">
            <a:avLst>
              <a:gd name="adj1" fmla="val 8212"/>
              <a:gd name="adj2" fmla="val 16971"/>
              <a:gd name="adj3" fmla="val 33029"/>
            </a:avLst>
          </a:prstGeom>
          <a:solidFill>
            <a:srgbClr val="FF6600">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3810000" y="274638"/>
            <a:ext cx="487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Information is key</a:t>
            </a:r>
            <a:endParaRPr lang="en-US" dirty="0"/>
          </a:p>
        </p:txBody>
      </p:sp>
    </p:spTree>
    <p:extLst>
      <p:ext uri="{BB962C8B-B14F-4D97-AF65-F5344CB8AC3E}">
        <p14:creationId xmlns:p14="http://schemas.microsoft.com/office/powerpoint/2010/main" val="3655860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5943600"/>
            <a:ext cx="3048000" cy="914400"/>
          </a:xfrm>
        </p:spPr>
        <p:txBody>
          <a:bodyPr>
            <a:normAutofit/>
          </a:bodyPr>
          <a:lstStyle/>
          <a:p>
            <a:r>
              <a:rPr lang="en-US" sz="2000" dirty="0"/>
              <a:t>Data Drive Detroit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531" y="381000"/>
            <a:ext cx="9207062"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270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6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69" y="-13511"/>
            <a:ext cx="9805356" cy="9673141"/>
          </a:xfrm>
          <a:prstGeom prst="rect">
            <a:avLst/>
          </a:prstGeom>
        </p:spPr>
      </p:pic>
      <p:sp>
        <p:nvSpPr>
          <p:cNvPr id="3" name="Title 2"/>
          <p:cNvSpPr>
            <a:spLocks noGrp="1"/>
          </p:cNvSpPr>
          <p:nvPr>
            <p:ph type="title"/>
          </p:nvPr>
        </p:nvSpPr>
        <p:spPr>
          <a:xfrm>
            <a:off x="-526969" y="274638"/>
            <a:ext cx="6927769" cy="1143000"/>
          </a:xfrm>
        </p:spPr>
        <p:txBody>
          <a:bodyPr>
            <a:normAutofit fontScale="90000"/>
          </a:bodyPr>
          <a:lstStyle/>
          <a:p>
            <a:r>
              <a:rPr lang="en-US" sz="6000" dirty="0">
                <a:solidFill>
                  <a:schemeClr val="bg1"/>
                </a:solidFill>
              </a:rPr>
              <a:t>What is </a:t>
            </a:r>
            <a:r>
              <a:rPr lang="en-US" sz="6000" dirty="0" err="1">
                <a:solidFill>
                  <a:schemeClr val="bg1"/>
                </a:solidFill>
              </a:rPr>
              <a:t>muncie</a:t>
            </a:r>
            <a:r>
              <a:rPr lang="en-US" sz="6000" dirty="0">
                <a:solidFill>
                  <a:schemeClr val="bg1"/>
                </a:solidFill>
              </a:rPr>
              <a:t> doing?</a:t>
            </a:r>
          </a:p>
        </p:txBody>
      </p:sp>
    </p:spTree>
    <p:extLst>
      <p:ext uri="{BB962C8B-B14F-4D97-AF65-F5344CB8AC3E}">
        <p14:creationId xmlns:p14="http://schemas.microsoft.com/office/powerpoint/2010/main" val="1179458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Information is key</a:t>
            </a:r>
          </a:p>
        </p:txBody>
      </p:sp>
      <p:grpSp>
        <p:nvGrpSpPr>
          <p:cNvPr id="41" name="Group 40"/>
          <p:cNvGrpSpPr/>
          <p:nvPr/>
        </p:nvGrpSpPr>
        <p:grpSpPr>
          <a:xfrm>
            <a:off x="457200" y="1600200"/>
            <a:ext cx="2971800" cy="2645896"/>
            <a:chOff x="457200" y="859304"/>
            <a:chExt cx="2971800" cy="2645896"/>
          </a:xfrm>
        </p:grpSpPr>
        <p:grpSp>
          <p:nvGrpSpPr>
            <p:cNvPr id="16" name="Group 15"/>
            <p:cNvGrpSpPr/>
            <p:nvPr/>
          </p:nvGrpSpPr>
          <p:grpSpPr>
            <a:xfrm>
              <a:off x="1905000" y="1202330"/>
              <a:ext cx="1524000" cy="2057400"/>
              <a:chOff x="1270591" y="1371600"/>
              <a:chExt cx="1524000" cy="205740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391" y="2590800"/>
                <a:ext cx="838200" cy="838200"/>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391" y="1960821"/>
                <a:ext cx="838200" cy="8382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391" y="1371600"/>
                <a:ext cx="838200" cy="838200"/>
              </a:xfrm>
              <a:prstGeom prst="rect">
                <a:avLst/>
              </a:prstGeom>
            </p:spPr>
          </p:pic>
          <p:sp>
            <p:nvSpPr>
              <p:cNvPr id="15" name="Rectangle 14"/>
              <p:cNvSpPr/>
              <p:nvPr/>
            </p:nvSpPr>
            <p:spPr>
              <a:xfrm>
                <a:off x="1270591" y="1371600"/>
                <a:ext cx="152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p:cNvCxnSpPr/>
            <p:nvPr/>
          </p:nvCxnSpPr>
          <p:spPr>
            <a:xfrm flipV="1">
              <a:off x="457200" y="3028897"/>
              <a:ext cx="2743200" cy="14638"/>
            </a:xfrm>
            <a:prstGeom prst="line">
              <a:avLst/>
            </a:prstGeom>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90107" y="859304"/>
              <a:ext cx="2718391" cy="2645896"/>
              <a:chOff x="590107" y="859304"/>
              <a:chExt cx="2718391" cy="2645896"/>
            </a:xfrm>
          </p:grpSpPr>
          <p:grpSp>
            <p:nvGrpSpPr>
              <p:cNvPr id="31" name="Group 30"/>
              <p:cNvGrpSpPr/>
              <p:nvPr/>
            </p:nvGrpSpPr>
            <p:grpSpPr>
              <a:xfrm>
                <a:off x="590107" y="1202330"/>
                <a:ext cx="838200" cy="2057400"/>
                <a:chOff x="914400" y="1219200"/>
                <a:chExt cx="838200" cy="20574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438400"/>
                  <a:ext cx="838200" cy="838200"/>
                </a:xfrm>
                <a:prstGeom prst="rect">
                  <a:avLst/>
                </a:prstGeom>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808421"/>
                  <a:ext cx="838200" cy="838200"/>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219200"/>
                  <a:ext cx="838200" cy="838200"/>
                </a:xfrm>
                <a:prstGeom prst="rect">
                  <a:avLst/>
                </a:prstGeom>
              </p:spPr>
            </p:pic>
          </p:grpSp>
          <p:sp>
            <p:nvSpPr>
              <p:cNvPr id="6" name="TextBox 5"/>
              <p:cNvSpPr txBox="1"/>
              <p:nvPr/>
            </p:nvSpPr>
            <p:spPr>
              <a:xfrm>
                <a:off x="590107" y="3028897"/>
                <a:ext cx="838200" cy="461665"/>
              </a:xfrm>
              <a:prstGeom prst="rect">
                <a:avLst/>
              </a:prstGeom>
              <a:noFill/>
            </p:spPr>
            <p:txBody>
              <a:bodyPr wrap="square" rtlCol="0">
                <a:spAutoFit/>
              </a:bodyPr>
              <a:lstStyle/>
              <a:p>
                <a:r>
                  <a:rPr lang="en-US" sz="2400" dirty="0">
                    <a:solidFill>
                      <a:schemeClr val="accent5">
                        <a:lumMod val="75000"/>
                      </a:schemeClr>
                    </a:solidFill>
                  </a:rPr>
                  <a:t>1980</a:t>
                </a:r>
              </a:p>
            </p:txBody>
          </p:sp>
          <p:sp>
            <p:nvSpPr>
              <p:cNvPr id="13" name="TextBox 12"/>
              <p:cNvSpPr txBox="1"/>
              <p:nvPr/>
            </p:nvSpPr>
            <p:spPr>
              <a:xfrm>
                <a:off x="1485900" y="3041763"/>
                <a:ext cx="838200" cy="461665"/>
              </a:xfrm>
              <a:prstGeom prst="rect">
                <a:avLst/>
              </a:prstGeom>
              <a:noFill/>
            </p:spPr>
            <p:txBody>
              <a:bodyPr wrap="square" rtlCol="0">
                <a:spAutoFit/>
              </a:bodyPr>
              <a:lstStyle/>
              <a:p>
                <a:r>
                  <a:rPr lang="en-US" sz="2400" dirty="0">
                    <a:solidFill>
                      <a:schemeClr val="accent5">
                        <a:lumMod val="75000"/>
                      </a:schemeClr>
                    </a:solidFill>
                  </a:rPr>
                  <a:t>2000</a:t>
                </a:r>
              </a:p>
            </p:txBody>
          </p:sp>
          <p:sp>
            <p:nvSpPr>
              <p:cNvPr id="24" name="TextBox 23"/>
              <p:cNvSpPr txBox="1"/>
              <p:nvPr/>
            </p:nvSpPr>
            <p:spPr>
              <a:xfrm>
                <a:off x="2241698" y="1145220"/>
                <a:ext cx="1066800" cy="646331"/>
              </a:xfrm>
              <a:prstGeom prst="rect">
                <a:avLst/>
              </a:prstGeom>
              <a:noFill/>
            </p:spPr>
            <p:txBody>
              <a:bodyPr wrap="square" rtlCol="0">
                <a:spAutoFit/>
              </a:bodyPr>
              <a:lstStyle/>
              <a:p>
                <a:r>
                  <a:rPr lang="en-US" dirty="0"/>
                  <a:t>70,087	</a:t>
                </a:r>
              </a:p>
            </p:txBody>
          </p:sp>
          <p:grpSp>
            <p:nvGrpSpPr>
              <p:cNvPr id="25" name="Group 24"/>
              <p:cNvGrpSpPr/>
              <p:nvPr/>
            </p:nvGrpSpPr>
            <p:grpSpPr>
              <a:xfrm>
                <a:off x="1371600" y="1202329"/>
                <a:ext cx="952500" cy="2057401"/>
                <a:chOff x="2076893" y="1371599"/>
                <a:chExt cx="952500" cy="2057401"/>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791" y="2590800"/>
                  <a:ext cx="838200" cy="838200"/>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1960821"/>
                  <a:ext cx="838200" cy="838200"/>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791" y="1371600"/>
                  <a:ext cx="838200" cy="838200"/>
                </a:xfrm>
                <a:prstGeom prst="rect">
                  <a:avLst/>
                </a:prstGeom>
              </p:spPr>
            </p:pic>
            <p:sp>
              <p:nvSpPr>
                <p:cNvPr id="29" name="Rectangle 28"/>
                <p:cNvSpPr/>
                <p:nvPr/>
              </p:nvSpPr>
              <p:spPr>
                <a:xfrm>
                  <a:off x="2076893" y="1371599"/>
                  <a:ext cx="952500" cy="513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2276253" y="3043535"/>
                <a:ext cx="838200" cy="461665"/>
              </a:xfrm>
              <a:prstGeom prst="rect">
                <a:avLst/>
              </a:prstGeom>
              <a:noFill/>
            </p:spPr>
            <p:txBody>
              <a:bodyPr wrap="square" rtlCol="0">
                <a:spAutoFit/>
              </a:bodyPr>
              <a:lstStyle/>
              <a:p>
                <a:r>
                  <a:rPr lang="en-US" sz="2400" dirty="0">
                    <a:solidFill>
                      <a:schemeClr val="accent5">
                        <a:lumMod val="75000"/>
                      </a:schemeClr>
                    </a:solidFill>
                  </a:rPr>
                  <a:t>2015</a:t>
                </a:r>
              </a:p>
            </p:txBody>
          </p:sp>
          <p:sp>
            <p:nvSpPr>
              <p:cNvPr id="14" name="TextBox 13"/>
              <p:cNvSpPr txBox="1"/>
              <p:nvPr/>
            </p:nvSpPr>
            <p:spPr>
              <a:xfrm>
                <a:off x="1371600" y="1298264"/>
                <a:ext cx="1066800" cy="646331"/>
              </a:xfrm>
              <a:prstGeom prst="rect">
                <a:avLst/>
              </a:prstGeom>
              <a:noFill/>
            </p:spPr>
            <p:txBody>
              <a:bodyPr wrap="square" rtlCol="0">
                <a:spAutoFit/>
              </a:bodyPr>
              <a:lstStyle/>
              <a:p>
                <a:r>
                  <a:rPr lang="en-US" dirty="0"/>
                  <a:t>67,468	</a:t>
                </a:r>
              </a:p>
            </p:txBody>
          </p:sp>
          <p:sp>
            <p:nvSpPr>
              <p:cNvPr id="7" name="TextBox 6"/>
              <p:cNvSpPr txBox="1"/>
              <p:nvPr/>
            </p:nvSpPr>
            <p:spPr>
              <a:xfrm>
                <a:off x="590107" y="859304"/>
                <a:ext cx="1066800" cy="646331"/>
              </a:xfrm>
              <a:prstGeom prst="rect">
                <a:avLst/>
              </a:prstGeom>
              <a:noFill/>
            </p:spPr>
            <p:txBody>
              <a:bodyPr wrap="square" rtlCol="0">
                <a:spAutoFit/>
              </a:bodyPr>
              <a:lstStyle/>
              <a:p>
                <a:r>
                  <a:rPr lang="en-US" dirty="0"/>
                  <a:t>76,460	</a:t>
                </a:r>
              </a:p>
            </p:txBody>
          </p:sp>
        </p:grpSp>
      </p:grpSp>
      <p:cxnSp>
        <p:nvCxnSpPr>
          <p:cNvPr id="37" name="Straight Connector 36"/>
          <p:cNvCxnSpPr/>
          <p:nvPr/>
        </p:nvCxnSpPr>
        <p:spPr>
          <a:xfrm>
            <a:off x="3308498" y="1003762"/>
            <a:ext cx="0" cy="5486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3143" y="4350291"/>
            <a:ext cx="3006355" cy="1692771"/>
          </a:xfrm>
          <a:prstGeom prst="rect">
            <a:avLst/>
          </a:prstGeom>
          <a:noFill/>
        </p:spPr>
        <p:txBody>
          <a:bodyPr wrap="square" rtlCol="0">
            <a:spAutoFit/>
          </a:bodyPr>
          <a:lstStyle/>
          <a:p>
            <a:r>
              <a:rPr lang="en-US" sz="10400" dirty="0">
                <a:solidFill>
                  <a:schemeClr val="accent5">
                    <a:lumMod val="75000"/>
                  </a:schemeClr>
                </a:solidFill>
              </a:rPr>
              <a:t>4</a:t>
            </a:r>
            <a:r>
              <a:rPr lang="en-US" sz="9600" dirty="0">
                <a:solidFill>
                  <a:schemeClr val="accent5">
                    <a:lumMod val="75000"/>
                  </a:schemeClr>
                </a:solidFill>
              </a:rPr>
              <a:t>%</a:t>
            </a:r>
            <a:endParaRPr lang="en-US" sz="9600" dirty="0"/>
          </a:p>
        </p:txBody>
      </p:sp>
      <p:sp>
        <p:nvSpPr>
          <p:cNvPr id="39" name="Rectangle 38"/>
          <p:cNvSpPr/>
          <p:nvPr/>
        </p:nvSpPr>
        <p:spPr>
          <a:xfrm>
            <a:off x="553143" y="5943600"/>
            <a:ext cx="2452916" cy="584775"/>
          </a:xfrm>
          <a:prstGeom prst="rect">
            <a:avLst/>
          </a:prstGeom>
        </p:spPr>
        <p:txBody>
          <a:bodyPr wrap="none">
            <a:spAutoFit/>
          </a:bodyPr>
          <a:lstStyle/>
          <a:p>
            <a:r>
              <a:rPr lang="en-US" dirty="0"/>
              <a:t>increase since </a:t>
            </a:r>
            <a:r>
              <a:rPr lang="en-US" sz="3200" dirty="0"/>
              <a:t>2000</a:t>
            </a:r>
          </a:p>
        </p:txBody>
      </p:sp>
      <p:sp>
        <p:nvSpPr>
          <p:cNvPr id="42" name="Right Arrow 41"/>
          <p:cNvSpPr/>
          <p:nvPr/>
        </p:nvSpPr>
        <p:spPr>
          <a:xfrm rot="16200000">
            <a:off x="2222429" y="5148684"/>
            <a:ext cx="771747" cy="492205"/>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grpSp>
        <p:nvGrpSpPr>
          <p:cNvPr id="65" name="Group 64"/>
          <p:cNvGrpSpPr/>
          <p:nvPr/>
        </p:nvGrpSpPr>
        <p:grpSpPr>
          <a:xfrm>
            <a:off x="3429000" y="1888013"/>
            <a:ext cx="2520985" cy="2379187"/>
            <a:chOff x="4776328" y="1627366"/>
            <a:chExt cx="2520985" cy="237918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2286" y="3012639"/>
              <a:ext cx="566288" cy="460514"/>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1230" y="2601867"/>
              <a:ext cx="602898" cy="490286"/>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1230" y="3001751"/>
              <a:ext cx="602898" cy="490286"/>
            </a:xfrm>
            <a:prstGeom prst="rect">
              <a:avLst/>
            </a:prstGeom>
          </p:spPr>
        </p:pic>
        <p:grpSp>
          <p:nvGrpSpPr>
            <p:cNvPr id="53" name="Group 52"/>
            <p:cNvGrpSpPr/>
            <p:nvPr/>
          </p:nvGrpSpPr>
          <p:grpSpPr>
            <a:xfrm>
              <a:off x="6307029" y="2068467"/>
              <a:ext cx="602899" cy="1423570"/>
              <a:chOff x="6307030" y="2174591"/>
              <a:chExt cx="602899" cy="1423570"/>
            </a:xfrm>
          </p:grpSpPr>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031" y="2174591"/>
                <a:ext cx="602898" cy="490286"/>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030" y="2631791"/>
                <a:ext cx="602898" cy="490286"/>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031" y="3107875"/>
                <a:ext cx="602898" cy="490286"/>
              </a:xfrm>
              <a:prstGeom prst="rect">
                <a:avLst/>
              </a:prstGeom>
            </p:spPr>
          </p:pic>
        </p:grpSp>
        <p:sp>
          <p:nvSpPr>
            <p:cNvPr id="54" name="TextBox 53"/>
            <p:cNvSpPr txBox="1"/>
            <p:nvPr/>
          </p:nvSpPr>
          <p:spPr>
            <a:xfrm>
              <a:off x="4776328" y="3544888"/>
              <a:ext cx="838200" cy="461665"/>
            </a:xfrm>
            <a:prstGeom prst="rect">
              <a:avLst/>
            </a:prstGeom>
            <a:noFill/>
          </p:spPr>
          <p:txBody>
            <a:bodyPr wrap="square" rtlCol="0">
              <a:spAutoFit/>
            </a:bodyPr>
            <a:lstStyle/>
            <a:p>
              <a:r>
                <a:rPr lang="en-US" sz="2400" dirty="0">
                  <a:solidFill>
                    <a:schemeClr val="accent5">
                      <a:lumMod val="75000"/>
                    </a:schemeClr>
                  </a:solidFill>
                </a:rPr>
                <a:t>2000</a:t>
              </a:r>
            </a:p>
          </p:txBody>
        </p:sp>
        <p:sp>
          <p:nvSpPr>
            <p:cNvPr id="55" name="TextBox 54"/>
            <p:cNvSpPr txBox="1"/>
            <p:nvPr/>
          </p:nvSpPr>
          <p:spPr>
            <a:xfrm>
              <a:off x="5582187" y="3544888"/>
              <a:ext cx="838200" cy="461665"/>
            </a:xfrm>
            <a:prstGeom prst="rect">
              <a:avLst/>
            </a:prstGeom>
            <a:noFill/>
          </p:spPr>
          <p:txBody>
            <a:bodyPr wrap="square" rtlCol="0">
              <a:spAutoFit/>
            </a:bodyPr>
            <a:lstStyle/>
            <a:p>
              <a:r>
                <a:rPr lang="en-US" sz="2400" dirty="0">
                  <a:solidFill>
                    <a:schemeClr val="accent5">
                      <a:lumMod val="75000"/>
                    </a:schemeClr>
                  </a:solidFill>
                </a:rPr>
                <a:t>2010</a:t>
              </a:r>
            </a:p>
          </p:txBody>
        </p:sp>
        <p:sp>
          <p:nvSpPr>
            <p:cNvPr id="56" name="TextBox 55"/>
            <p:cNvSpPr txBox="1"/>
            <p:nvPr/>
          </p:nvSpPr>
          <p:spPr>
            <a:xfrm>
              <a:off x="6267034" y="3544888"/>
              <a:ext cx="838200" cy="461665"/>
            </a:xfrm>
            <a:prstGeom prst="rect">
              <a:avLst/>
            </a:prstGeom>
            <a:noFill/>
          </p:spPr>
          <p:txBody>
            <a:bodyPr wrap="square" rtlCol="0">
              <a:spAutoFit/>
            </a:bodyPr>
            <a:lstStyle/>
            <a:p>
              <a:r>
                <a:rPr lang="en-US" sz="2400" dirty="0">
                  <a:solidFill>
                    <a:schemeClr val="accent5">
                      <a:lumMod val="75000"/>
                    </a:schemeClr>
                  </a:solidFill>
                </a:rPr>
                <a:t>2015</a:t>
              </a:r>
            </a:p>
          </p:txBody>
        </p:sp>
        <p:sp>
          <p:nvSpPr>
            <p:cNvPr id="58" name="TextBox 57"/>
            <p:cNvSpPr txBox="1"/>
            <p:nvPr/>
          </p:nvSpPr>
          <p:spPr>
            <a:xfrm>
              <a:off x="4880245" y="2644191"/>
              <a:ext cx="1066800" cy="646331"/>
            </a:xfrm>
            <a:prstGeom prst="rect">
              <a:avLst/>
            </a:prstGeom>
            <a:noFill/>
          </p:spPr>
          <p:txBody>
            <a:bodyPr wrap="square" rtlCol="0">
              <a:spAutoFit/>
            </a:bodyPr>
            <a:lstStyle/>
            <a:p>
              <a:r>
                <a:rPr lang="en-US" dirty="0"/>
                <a:t>2,892	</a:t>
              </a:r>
            </a:p>
          </p:txBody>
        </p:sp>
        <p:sp>
          <p:nvSpPr>
            <p:cNvPr id="59" name="TextBox 58"/>
            <p:cNvSpPr txBox="1"/>
            <p:nvPr/>
          </p:nvSpPr>
          <p:spPr>
            <a:xfrm>
              <a:off x="5521298" y="2177697"/>
              <a:ext cx="1066800" cy="646331"/>
            </a:xfrm>
            <a:prstGeom prst="rect">
              <a:avLst/>
            </a:prstGeom>
            <a:noFill/>
          </p:spPr>
          <p:txBody>
            <a:bodyPr wrap="square" rtlCol="0">
              <a:spAutoFit/>
            </a:bodyPr>
            <a:lstStyle/>
            <a:p>
              <a:r>
                <a:rPr lang="en-US" dirty="0"/>
                <a:t>4,236	</a:t>
              </a:r>
            </a:p>
          </p:txBody>
        </p:sp>
        <p:sp>
          <p:nvSpPr>
            <p:cNvPr id="60" name="TextBox 59"/>
            <p:cNvSpPr txBox="1"/>
            <p:nvPr/>
          </p:nvSpPr>
          <p:spPr>
            <a:xfrm>
              <a:off x="6230513" y="1627366"/>
              <a:ext cx="1066800" cy="646331"/>
            </a:xfrm>
            <a:prstGeom prst="rect">
              <a:avLst/>
            </a:prstGeom>
            <a:noFill/>
          </p:spPr>
          <p:txBody>
            <a:bodyPr wrap="square" rtlCol="0">
              <a:spAutoFit/>
            </a:bodyPr>
            <a:lstStyle/>
            <a:p>
              <a:r>
                <a:rPr lang="en-US" dirty="0"/>
                <a:t>5,023	</a:t>
              </a:r>
            </a:p>
          </p:txBody>
        </p:sp>
      </p:grpSp>
      <p:sp>
        <p:nvSpPr>
          <p:cNvPr id="61" name="TextBox 60"/>
          <p:cNvSpPr txBox="1"/>
          <p:nvPr/>
        </p:nvSpPr>
        <p:spPr>
          <a:xfrm>
            <a:off x="3538672" y="4407975"/>
            <a:ext cx="3006355" cy="1692771"/>
          </a:xfrm>
          <a:prstGeom prst="rect">
            <a:avLst/>
          </a:prstGeom>
          <a:noFill/>
        </p:spPr>
        <p:txBody>
          <a:bodyPr wrap="square" rtlCol="0">
            <a:spAutoFit/>
          </a:bodyPr>
          <a:lstStyle/>
          <a:p>
            <a:r>
              <a:rPr lang="en-US" sz="10400" dirty="0">
                <a:solidFill>
                  <a:schemeClr val="accent5">
                    <a:lumMod val="75000"/>
                  </a:schemeClr>
                </a:solidFill>
              </a:rPr>
              <a:t>74</a:t>
            </a:r>
            <a:r>
              <a:rPr lang="en-US" sz="9600" dirty="0">
                <a:solidFill>
                  <a:schemeClr val="accent5">
                    <a:lumMod val="75000"/>
                  </a:schemeClr>
                </a:solidFill>
              </a:rPr>
              <a:t>%</a:t>
            </a:r>
            <a:endParaRPr lang="en-US" sz="9600" dirty="0"/>
          </a:p>
        </p:txBody>
      </p:sp>
      <p:sp>
        <p:nvSpPr>
          <p:cNvPr id="62" name="Right Arrow 61"/>
          <p:cNvSpPr/>
          <p:nvPr/>
        </p:nvSpPr>
        <p:spPr>
          <a:xfrm rot="16200000">
            <a:off x="5540696" y="5336449"/>
            <a:ext cx="771747" cy="492205"/>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63" name="Rectangle 62"/>
          <p:cNvSpPr/>
          <p:nvPr/>
        </p:nvSpPr>
        <p:spPr>
          <a:xfrm>
            <a:off x="3466565" y="5971985"/>
            <a:ext cx="2452916" cy="584775"/>
          </a:xfrm>
          <a:prstGeom prst="rect">
            <a:avLst/>
          </a:prstGeom>
        </p:spPr>
        <p:txBody>
          <a:bodyPr wrap="none">
            <a:spAutoFit/>
          </a:bodyPr>
          <a:lstStyle/>
          <a:p>
            <a:r>
              <a:rPr lang="en-US" dirty="0"/>
              <a:t>increase since </a:t>
            </a:r>
            <a:r>
              <a:rPr lang="en-US" sz="3200" dirty="0"/>
              <a:t>2000</a:t>
            </a:r>
          </a:p>
        </p:txBody>
      </p:sp>
      <p:sp>
        <p:nvSpPr>
          <p:cNvPr id="64" name="TextBox 63"/>
          <p:cNvSpPr txBox="1"/>
          <p:nvPr/>
        </p:nvSpPr>
        <p:spPr>
          <a:xfrm>
            <a:off x="1" y="1078468"/>
            <a:ext cx="3308498" cy="369332"/>
          </a:xfrm>
          <a:prstGeom prst="rect">
            <a:avLst/>
          </a:prstGeom>
          <a:solidFill>
            <a:schemeClr val="accent5">
              <a:lumMod val="75000"/>
            </a:schemeClr>
          </a:solidFill>
        </p:spPr>
        <p:txBody>
          <a:bodyPr wrap="square" rtlCol="0">
            <a:spAutoFit/>
          </a:bodyPr>
          <a:lstStyle/>
          <a:p>
            <a:pPr algn="ctr"/>
            <a:r>
              <a:rPr lang="en-US" dirty="0">
                <a:solidFill>
                  <a:schemeClr val="bg1"/>
                </a:solidFill>
              </a:rPr>
              <a:t>Population (US Census)</a:t>
            </a:r>
          </a:p>
        </p:txBody>
      </p:sp>
      <p:cxnSp>
        <p:nvCxnSpPr>
          <p:cNvPr id="66" name="Straight Connector 65"/>
          <p:cNvCxnSpPr/>
          <p:nvPr/>
        </p:nvCxnSpPr>
        <p:spPr>
          <a:xfrm flipV="1">
            <a:off x="3429000" y="3769793"/>
            <a:ext cx="2490481" cy="14639"/>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291178" y="1078468"/>
            <a:ext cx="2957222" cy="369332"/>
          </a:xfrm>
          <a:prstGeom prst="rect">
            <a:avLst/>
          </a:prstGeom>
          <a:solidFill>
            <a:schemeClr val="accent5">
              <a:lumMod val="75000"/>
            </a:schemeClr>
          </a:solidFill>
        </p:spPr>
        <p:txBody>
          <a:bodyPr wrap="square" rtlCol="0">
            <a:spAutoFit/>
          </a:bodyPr>
          <a:lstStyle/>
          <a:p>
            <a:pPr algn="ctr"/>
            <a:r>
              <a:rPr lang="en-US" dirty="0">
                <a:solidFill>
                  <a:schemeClr val="bg1"/>
                </a:solidFill>
              </a:rPr>
              <a:t>Vacant Housing Units </a:t>
            </a:r>
          </a:p>
        </p:txBody>
      </p:sp>
      <p:pic>
        <p:nvPicPr>
          <p:cNvPr id="68" name="Picture 67"/>
          <p:cNvPicPr>
            <a:picLocks noChangeAspect="1"/>
          </p:cNvPicPr>
          <p:nvPr/>
        </p:nvPicPr>
        <p:blipFill rotWithShape="1">
          <a:blip r:embed="rId5" cstate="print">
            <a:extLst>
              <a:ext uri="{28A0092B-C50C-407E-A947-70E740481C1C}">
                <a14:useLocalDpi xmlns:a14="http://schemas.microsoft.com/office/drawing/2010/main" val="0"/>
              </a:ext>
            </a:extLst>
          </a:blip>
          <a:srcRect b="24410"/>
          <a:stretch/>
        </p:blipFill>
        <p:spPr>
          <a:xfrm>
            <a:off x="6529795" y="3304523"/>
            <a:ext cx="625203" cy="472589"/>
          </a:xfrm>
          <a:prstGeom prst="rect">
            <a:avLst/>
          </a:prstGeom>
        </p:spPr>
      </p:pic>
      <p:cxnSp>
        <p:nvCxnSpPr>
          <p:cNvPr id="71" name="Straight Connector 70"/>
          <p:cNvCxnSpPr/>
          <p:nvPr/>
        </p:nvCxnSpPr>
        <p:spPr>
          <a:xfrm>
            <a:off x="6248400" y="1033912"/>
            <a:ext cx="0" cy="5486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248400" y="1073152"/>
            <a:ext cx="2957222" cy="369332"/>
          </a:xfrm>
          <a:prstGeom prst="rect">
            <a:avLst/>
          </a:prstGeom>
          <a:solidFill>
            <a:schemeClr val="accent5">
              <a:lumMod val="75000"/>
            </a:schemeClr>
          </a:solidFill>
        </p:spPr>
        <p:txBody>
          <a:bodyPr wrap="square" rtlCol="0">
            <a:spAutoFit/>
          </a:bodyPr>
          <a:lstStyle/>
          <a:p>
            <a:pPr algn="ctr"/>
            <a:r>
              <a:rPr lang="en-US" dirty="0">
                <a:solidFill>
                  <a:schemeClr val="bg1"/>
                </a:solidFill>
              </a:rPr>
              <a:t>Number of Housing Units </a:t>
            </a:r>
          </a:p>
        </p:txBody>
      </p:sp>
      <p:grpSp>
        <p:nvGrpSpPr>
          <p:cNvPr id="73" name="Group 72"/>
          <p:cNvGrpSpPr/>
          <p:nvPr/>
        </p:nvGrpSpPr>
        <p:grpSpPr>
          <a:xfrm>
            <a:off x="6426767" y="2057400"/>
            <a:ext cx="2750331" cy="2209800"/>
            <a:chOff x="4724869" y="1796753"/>
            <a:chExt cx="2750331" cy="2209800"/>
          </a:xfrm>
        </p:grpSpPr>
        <p:sp>
          <p:nvSpPr>
            <p:cNvPr id="78" name="TextBox 77"/>
            <p:cNvSpPr txBox="1"/>
            <p:nvPr/>
          </p:nvSpPr>
          <p:spPr>
            <a:xfrm>
              <a:off x="4776328" y="3544888"/>
              <a:ext cx="838200" cy="461665"/>
            </a:xfrm>
            <a:prstGeom prst="rect">
              <a:avLst/>
            </a:prstGeom>
            <a:noFill/>
          </p:spPr>
          <p:txBody>
            <a:bodyPr wrap="square" rtlCol="0">
              <a:spAutoFit/>
            </a:bodyPr>
            <a:lstStyle/>
            <a:p>
              <a:r>
                <a:rPr lang="en-US" sz="2400" dirty="0">
                  <a:solidFill>
                    <a:schemeClr val="accent5">
                      <a:lumMod val="75000"/>
                    </a:schemeClr>
                  </a:solidFill>
                </a:rPr>
                <a:t>2000</a:t>
              </a:r>
            </a:p>
          </p:txBody>
        </p:sp>
        <p:sp>
          <p:nvSpPr>
            <p:cNvPr id="79" name="TextBox 78"/>
            <p:cNvSpPr txBox="1"/>
            <p:nvPr/>
          </p:nvSpPr>
          <p:spPr>
            <a:xfrm>
              <a:off x="5582187" y="3544888"/>
              <a:ext cx="838200" cy="461665"/>
            </a:xfrm>
            <a:prstGeom prst="rect">
              <a:avLst/>
            </a:prstGeom>
            <a:noFill/>
          </p:spPr>
          <p:txBody>
            <a:bodyPr wrap="square" rtlCol="0">
              <a:spAutoFit/>
            </a:bodyPr>
            <a:lstStyle/>
            <a:p>
              <a:r>
                <a:rPr lang="en-US" sz="2400" dirty="0">
                  <a:solidFill>
                    <a:schemeClr val="accent5">
                      <a:lumMod val="75000"/>
                    </a:schemeClr>
                  </a:solidFill>
                </a:rPr>
                <a:t>2010</a:t>
              </a:r>
            </a:p>
          </p:txBody>
        </p:sp>
        <p:sp>
          <p:nvSpPr>
            <p:cNvPr id="80" name="TextBox 79"/>
            <p:cNvSpPr txBox="1"/>
            <p:nvPr/>
          </p:nvSpPr>
          <p:spPr>
            <a:xfrm>
              <a:off x="6267034" y="3544888"/>
              <a:ext cx="838200" cy="461665"/>
            </a:xfrm>
            <a:prstGeom prst="rect">
              <a:avLst/>
            </a:prstGeom>
            <a:noFill/>
          </p:spPr>
          <p:txBody>
            <a:bodyPr wrap="square" rtlCol="0">
              <a:spAutoFit/>
            </a:bodyPr>
            <a:lstStyle/>
            <a:p>
              <a:r>
                <a:rPr lang="en-US" sz="2400" dirty="0">
                  <a:solidFill>
                    <a:schemeClr val="accent5">
                      <a:lumMod val="75000"/>
                    </a:schemeClr>
                  </a:solidFill>
                </a:rPr>
                <a:t>2015</a:t>
              </a:r>
            </a:p>
          </p:txBody>
        </p:sp>
        <p:sp>
          <p:nvSpPr>
            <p:cNvPr id="81" name="TextBox 80"/>
            <p:cNvSpPr txBox="1"/>
            <p:nvPr/>
          </p:nvSpPr>
          <p:spPr>
            <a:xfrm>
              <a:off x="4724869" y="2665852"/>
              <a:ext cx="1066800" cy="646331"/>
            </a:xfrm>
            <a:prstGeom prst="rect">
              <a:avLst/>
            </a:prstGeom>
            <a:noFill/>
          </p:spPr>
          <p:txBody>
            <a:bodyPr wrap="square" rtlCol="0">
              <a:spAutoFit/>
            </a:bodyPr>
            <a:lstStyle/>
            <a:p>
              <a:r>
                <a:rPr lang="en-US" dirty="0"/>
                <a:t>30,212	</a:t>
              </a:r>
            </a:p>
          </p:txBody>
        </p:sp>
        <p:sp>
          <p:nvSpPr>
            <p:cNvPr id="82" name="TextBox 81"/>
            <p:cNvSpPr txBox="1"/>
            <p:nvPr/>
          </p:nvSpPr>
          <p:spPr>
            <a:xfrm>
              <a:off x="5521298" y="2176503"/>
              <a:ext cx="1066800" cy="646331"/>
            </a:xfrm>
            <a:prstGeom prst="rect">
              <a:avLst/>
            </a:prstGeom>
            <a:noFill/>
          </p:spPr>
          <p:txBody>
            <a:bodyPr wrap="square" rtlCol="0">
              <a:spAutoFit/>
            </a:bodyPr>
            <a:lstStyle/>
            <a:p>
              <a:r>
                <a:rPr lang="en-US" dirty="0"/>
                <a:t>31,958	</a:t>
              </a:r>
            </a:p>
          </p:txBody>
        </p:sp>
        <p:sp>
          <p:nvSpPr>
            <p:cNvPr id="83" name="TextBox 82"/>
            <p:cNvSpPr txBox="1"/>
            <p:nvPr/>
          </p:nvSpPr>
          <p:spPr>
            <a:xfrm>
              <a:off x="6408400" y="1796753"/>
              <a:ext cx="1066800" cy="646331"/>
            </a:xfrm>
            <a:prstGeom prst="rect">
              <a:avLst/>
            </a:prstGeom>
            <a:noFill/>
          </p:spPr>
          <p:txBody>
            <a:bodyPr wrap="square" rtlCol="0">
              <a:spAutoFit/>
            </a:bodyPr>
            <a:lstStyle/>
            <a:p>
              <a:r>
                <a:rPr lang="en-US" dirty="0"/>
                <a:t>32,413	</a:t>
              </a:r>
            </a:p>
          </p:txBody>
        </p:sp>
      </p:grpSp>
      <p:pic>
        <p:nvPicPr>
          <p:cNvPr id="87" name="Picture 86"/>
          <p:cNvPicPr>
            <a:picLocks noChangeAspect="1"/>
          </p:cNvPicPr>
          <p:nvPr/>
        </p:nvPicPr>
        <p:blipFill rotWithShape="1">
          <a:blip r:embed="rId5" cstate="print">
            <a:extLst>
              <a:ext uri="{28A0092B-C50C-407E-A947-70E740481C1C}">
                <a14:useLocalDpi xmlns:a14="http://schemas.microsoft.com/office/drawing/2010/main" val="0"/>
              </a:ext>
            </a:extLst>
          </a:blip>
          <a:srcRect b="24410"/>
          <a:stretch/>
        </p:blipFill>
        <p:spPr>
          <a:xfrm>
            <a:off x="7343729" y="3315561"/>
            <a:ext cx="625203" cy="472589"/>
          </a:xfrm>
          <a:prstGeom prst="rect">
            <a:avLst/>
          </a:prstGeom>
        </p:spPr>
      </p:pic>
      <p:pic>
        <p:nvPicPr>
          <p:cNvPr id="88" name="Picture 87"/>
          <p:cNvPicPr>
            <a:picLocks noChangeAspect="1"/>
          </p:cNvPicPr>
          <p:nvPr/>
        </p:nvPicPr>
        <p:blipFill rotWithShape="1">
          <a:blip r:embed="rId5" cstate="print">
            <a:extLst>
              <a:ext uri="{28A0092B-C50C-407E-A947-70E740481C1C}">
                <a14:useLocalDpi xmlns:a14="http://schemas.microsoft.com/office/drawing/2010/main" val="0"/>
              </a:ext>
            </a:extLst>
          </a:blip>
          <a:srcRect b="24410"/>
          <a:stretch/>
        </p:blipFill>
        <p:spPr>
          <a:xfrm>
            <a:off x="8075430" y="3308182"/>
            <a:ext cx="625203" cy="472589"/>
          </a:xfrm>
          <a:prstGeom prst="rect">
            <a:avLst/>
          </a:prstGeom>
        </p:spPr>
      </p:pic>
      <p:pic>
        <p:nvPicPr>
          <p:cNvPr id="89" name="Picture 88"/>
          <p:cNvPicPr>
            <a:picLocks noChangeAspect="1"/>
          </p:cNvPicPr>
          <p:nvPr/>
        </p:nvPicPr>
        <p:blipFill rotWithShape="1">
          <a:blip r:embed="rId5" cstate="print">
            <a:extLst>
              <a:ext uri="{28A0092B-C50C-407E-A947-70E740481C1C}">
                <a14:useLocalDpi xmlns:a14="http://schemas.microsoft.com/office/drawing/2010/main" val="0"/>
              </a:ext>
            </a:extLst>
          </a:blip>
          <a:srcRect b="24410"/>
          <a:stretch/>
        </p:blipFill>
        <p:spPr>
          <a:xfrm>
            <a:off x="7343728" y="2898058"/>
            <a:ext cx="625203" cy="472589"/>
          </a:xfrm>
          <a:prstGeom prst="rect">
            <a:avLst/>
          </a:prstGeom>
        </p:spPr>
      </p:pic>
      <p:pic>
        <p:nvPicPr>
          <p:cNvPr id="90" name="Picture 89"/>
          <p:cNvPicPr>
            <a:picLocks noChangeAspect="1"/>
          </p:cNvPicPr>
          <p:nvPr/>
        </p:nvPicPr>
        <p:blipFill rotWithShape="1">
          <a:blip r:embed="rId5" cstate="print">
            <a:extLst>
              <a:ext uri="{28A0092B-C50C-407E-A947-70E740481C1C}">
                <a14:useLocalDpi xmlns:a14="http://schemas.microsoft.com/office/drawing/2010/main" val="0"/>
              </a:ext>
            </a:extLst>
          </a:blip>
          <a:srcRect b="24410"/>
          <a:stretch/>
        </p:blipFill>
        <p:spPr>
          <a:xfrm>
            <a:off x="8075429" y="2857324"/>
            <a:ext cx="625203" cy="472589"/>
          </a:xfrm>
          <a:prstGeom prst="rect">
            <a:avLst/>
          </a:prstGeom>
        </p:spPr>
      </p:pic>
      <p:pic>
        <p:nvPicPr>
          <p:cNvPr id="91" name="Picture 90"/>
          <p:cNvPicPr>
            <a:picLocks noChangeAspect="1"/>
          </p:cNvPicPr>
          <p:nvPr/>
        </p:nvPicPr>
        <p:blipFill rotWithShape="1">
          <a:blip r:embed="rId5" cstate="print">
            <a:extLst>
              <a:ext uri="{28A0092B-C50C-407E-A947-70E740481C1C}">
                <a14:useLocalDpi xmlns:a14="http://schemas.microsoft.com/office/drawing/2010/main" val="0"/>
              </a:ext>
            </a:extLst>
          </a:blip>
          <a:srcRect b="24410"/>
          <a:stretch/>
        </p:blipFill>
        <p:spPr>
          <a:xfrm>
            <a:off x="8075428" y="2439538"/>
            <a:ext cx="625203" cy="472589"/>
          </a:xfrm>
          <a:prstGeom prst="rect">
            <a:avLst/>
          </a:prstGeom>
        </p:spPr>
      </p:pic>
      <p:cxnSp>
        <p:nvCxnSpPr>
          <p:cNvPr id="93" name="Straight Connector 92"/>
          <p:cNvCxnSpPr/>
          <p:nvPr/>
        </p:nvCxnSpPr>
        <p:spPr>
          <a:xfrm flipV="1">
            <a:off x="6411089" y="3805535"/>
            <a:ext cx="2490481" cy="14639"/>
          </a:xfrm>
          <a:prstGeom prst="line">
            <a:avLst/>
          </a:prstGeom>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6739499" y="4431614"/>
            <a:ext cx="2765572" cy="1692771"/>
          </a:xfrm>
          <a:prstGeom prst="rect">
            <a:avLst/>
          </a:prstGeom>
          <a:noFill/>
        </p:spPr>
        <p:txBody>
          <a:bodyPr wrap="square" rtlCol="0">
            <a:spAutoFit/>
          </a:bodyPr>
          <a:lstStyle/>
          <a:p>
            <a:r>
              <a:rPr lang="en-US" sz="10400" dirty="0">
                <a:solidFill>
                  <a:schemeClr val="accent5">
                    <a:lumMod val="75000"/>
                  </a:schemeClr>
                </a:solidFill>
              </a:rPr>
              <a:t>7</a:t>
            </a:r>
            <a:r>
              <a:rPr lang="en-US" sz="9600" dirty="0">
                <a:solidFill>
                  <a:schemeClr val="accent5">
                    <a:lumMod val="75000"/>
                  </a:schemeClr>
                </a:solidFill>
              </a:rPr>
              <a:t>%</a:t>
            </a:r>
            <a:endParaRPr lang="en-US" sz="9600" dirty="0"/>
          </a:p>
        </p:txBody>
      </p:sp>
      <p:sp>
        <p:nvSpPr>
          <p:cNvPr id="95" name="Right Arrow 94"/>
          <p:cNvSpPr/>
          <p:nvPr/>
        </p:nvSpPr>
        <p:spPr>
          <a:xfrm rot="16200000">
            <a:off x="8068657" y="5394132"/>
            <a:ext cx="771747" cy="492205"/>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96" name="Rectangle 95"/>
          <p:cNvSpPr/>
          <p:nvPr/>
        </p:nvSpPr>
        <p:spPr>
          <a:xfrm>
            <a:off x="6458764" y="5971985"/>
            <a:ext cx="2452916" cy="584775"/>
          </a:xfrm>
          <a:prstGeom prst="rect">
            <a:avLst/>
          </a:prstGeom>
        </p:spPr>
        <p:txBody>
          <a:bodyPr wrap="none">
            <a:spAutoFit/>
          </a:bodyPr>
          <a:lstStyle/>
          <a:p>
            <a:r>
              <a:rPr lang="en-US" dirty="0"/>
              <a:t>increase since </a:t>
            </a:r>
            <a:r>
              <a:rPr lang="en-US" sz="3200" dirty="0"/>
              <a:t>2000</a:t>
            </a:r>
          </a:p>
        </p:txBody>
      </p:sp>
    </p:spTree>
    <p:extLst>
      <p:ext uri="{BB962C8B-B14F-4D97-AF65-F5344CB8AC3E}">
        <p14:creationId xmlns:p14="http://schemas.microsoft.com/office/powerpoint/2010/main" val="355632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resources</a:t>
            </a:r>
          </a:p>
        </p:txBody>
      </p:sp>
      <p:sp>
        <p:nvSpPr>
          <p:cNvPr id="3" name="TextBox 2"/>
          <p:cNvSpPr txBox="1"/>
          <p:nvPr/>
        </p:nvSpPr>
        <p:spPr>
          <a:xfrm>
            <a:off x="363104" y="2023661"/>
            <a:ext cx="3124200" cy="923330"/>
          </a:xfrm>
          <a:prstGeom prst="rect">
            <a:avLst/>
          </a:prstGeom>
          <a:noFill/>
        </p:spPr>
        <p:txBody>
          <a:bodyPr wrap="square" rtlCol="0">
            <a:spAutoFit/>
          </a:bodyPr>
          <a:lstStyle/>
          <a:p>
            <a:r>
              <a:rPr lang="en-US" sz="5400" dirty="0">
                <a:solidFill>
                  <a:schemeClr val="accent5">
                    <a:lumMod val="75000"/>
                  </a:schemeClr>
                </a:solidFill>
              </a:rPr>
              <a:t>$220,000</a:t>
            </a:r>
          </a:p>
        </p:txBody>
      </p:sp>
      <p:pic>
        <p:nvPicPr>
          <p:cNvPr id="4" name="Content Placeholder 8" descr="demolition 1.jpg"/>
          <p:cNvPicPr>
            <a:picLocks noChangeAspect="1"/>
          </p:cNvPicPr>
          <p:nvPr/>
        </p:nvPicPr>
        <p:blipFill rotWithShape="1">
          <a:blip r:embed="rId2" cstate="print">
            <a:extLst>
              <a:ext uri="{28A0092B-C50C-407E-A947-70E740481C1C}">
                <a14:useLocalDpi xmlns:a14="http://schemas.microsoft.com/office/drawing/2010/main" val="0"/>
              </a:ext>
            </a:extLst>
          </a:blip>
          <a:srcRect r="7256" b="15326"/>
          <a:stretch/>
        </p:blipFill>
        <p:spPr>
          <a:xfrm>
            <a:off x="3466039" y="1416378"/>
            <a:ext cx="2211921" cy="3036416"/>
          </a:xfrm>
          <a:prstGeom prst="rect">
            <a:avLst/>
          </a:prstGeom>
          <a:ln>
            <a:solidFill>
              <a:srgbClr val="FFFFFF"/>
            </a:solidFill>
          </a:ln>
        </p:spPr>
      </p:pic>
      <p:sp>
        <p:nvSpPr>
          <p:cNvPr id="5" name="TextBox 4"/>
          <p:cNvSpPr txBox="1"/>
          <p:nvPr/>
        </p:nvSpPr>
        <p:spPr>
          <a:xfrm>
            <a:off x="609600" y="3249067"/>
            <a:ext cx="3276600" cy="584775"/>
          </a:xfrm>
          <a:prstGeom prst="rect">
            <a:avLst/>
          </a:prstGeom>
          <a:noFill/>
        </p:spPr>
        <p:txBody>
          <a:bodyPr wrap="square" rtlCol="0">
            <a:spAutoFit/>
          </a:bodyPr>
          <a:lstStyle/>
          <a:p>
            <a:r>
              <a:rPr lang="en-US" sz="3200" dirty="0"/>
              <a:t>CDBG funds</a:t>
            </a:r>
          </a:p>
        </p:txBody>
      </p:sp>
      <p:sp>
        <p:nvSpPr>
          <p:cNvPr id="6" name="TextBox 5"/>
          <p:cNvSpPr txBox="1"/>
          <p:nvPr/>
        </p:nvSpPr>
        <p:spPr>
          <a:xfrm>
            <a:off x="5867400" y="1833294"/>
            <a:ext cx="3200400" cy="2000548"/>
          </a:xfrm>
          <a:prstGeom prst="rect">
            <a:avLst/>
          </a:prstGeom>
          <a:noFill/>
        </p:spPr>
        <p:txBody>
          <a:bodyPr wrap="square" rtlCol="0">
            <a:spAutoFit/>
          </a:bodyPr>
          <a:lstStyle/>
          <a:p>
            <a:pPr algn="ctr"/>
            <a:r>
              <a:rPr lang="en-US" sz="8800" dirty="0">
                <a:solidFill>
                  <a:schemeClr val="accent5">
                    <a:lumMod val="75000"/>
                  </a:schemeClr>
                </a:solidFill>
              </a:rPr>
              <a:t>~25 </a:t>
            </a:r>
            <a:r>
              <a:rPr lang="en-US" sz="3600" dirty="0">
                <a:solidFill>
                  <a:schemeClr val="accent5">
                    <a:lumMod val="75000"/>
                  </a:schemeClr>
                </a:solidFill>
              </a:rPr>
              <a:t>structures/year</a:t>
            </a:r>
          </a:p>
        </p:txBody>
      </p:sp>
      <p:cxnSp>
        <p:nvCxnSpPr>
          <p:cNvPr id="8" name="Straight Connector 7"/>
          <p:cNvCxnSpPr/>
          <p:nvPr/>
        </p:nvCxnSpPr>
        <p:spPr>
          <a:xfrm>
            <a:off x="838200" y="5808905"/>
            <a:ext cx="7391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33700" y="5812418"/>
            <a:ext cx="3276600" cy="584775"/>
          </a:xfrm>
          <a:prstGeom prst="rect">
            <a:avLst/>
          </a:prstGeom>
          <a:noFill/>
        </p:spPr>
        <p:txBody>
          <a:bodyPr wrap="square" rtlCol="0">
            <a:spAutoFit/>
          </a:bodyPr>
          <a:lstStyle/>
          <a:p>
            <a:pPr algn="ctr"/>
            <a:r>
              <a:rPr lang="en-US" sz="3200" dirty="0"/>
              <a:t>70 years</a:t>
            </a:r>
          </a:p>
        </p:txBody>
      </p:sp>
      <p:sp>
        <p:nvSpPr>
          <p:cNvPr id="12" name="Oval 11"/>
          <p:cNvSpPr/>
          <p:nvPr/>
        </p:nvSpPr>
        <p:spPr>
          <a:xfrm>
            <a:off x="609600" y="56388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39100" y="56388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350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Ostrich Sans Heavy"/>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1543</Words>
  <Application>Microsoft Office PowerPoint</Application>
  <PresentationFormat>On-screen Show (4:3)</PresentationFormat>
  <Paragraphs>294</Paragraphs>
  <Slides>37</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Candara</vt:lpstr>
      <vt:lpstr>Helvetica</vt:lpstr>
      <vt:lpstr>Ostrich Sans Heavy</vt:lpstr>
      <vt:lpstr>Office Theme</vt:lpstr>
      <vt:lpstr>ScoutMuncie</vt:lpstr>
      <vt:lpstr>Revitalization Efforts</vt:lpstr>
      <vt:lpstr>Muncie Preservation Plan</vt:lpstr>
      <vt:lpstr>Information is key</vt:lpstr>
      <vt:lpstr>PowerPoint Presentation</vt:lpstr>
      <vt:lpstr>Data Drive Detroit</vt:lpstr>
      <vt:lpstr>What is muncie doing?</vt:lpstr>
      <vt:lpstr>Information is key</vt:lpstr>
      <vt:lpstr>Limited resources</vt:lpstr>
      <vt:lpstr>76% of all structures over 50 years old</vt:lpstr>
      <vt:lpstr>Public Input for HP Plan</vt:lpstr>
      <vt:lpstr>Impetus for Survey</vt:lpstr>
      <vt:lpstr>ScoutMuncie – A Citywide Survey</vt:lpstr>
      <vt:lpstr>Collaboration</vt:lpstr>
      <vt:lpstr>PowerPoint Presentation</vt:lpstr>
      <vt:lpstr>RESULTS</vt:lpstr>
      <vt:lpstr>PowerPoint Presentation</vt:lpstr>
      <vt:lpstr>Vacancy effects all of Muncie</vt:lpstr>
      <vt:lpstr>PowerPoint Presentation</vt:lpstr>
      <vt:lpstr>Zone 1: Southside</vt:lpstr>
      <vt:lpstr>Zone 2: Thomas Park-Avondale</vt:lpstr>
      <vt:lpstr>Zone 3: Industry</vt:lpstr>
      <vt:lpstr>Zone 4: Old West End</vt:lpstr>
      <vt:lpstr>Zone 5: Whitely</vt:lpstr>
      <vt:lpstr>Zone 6: Cowing Park</vt:lpstr>
      <vt:lpstr>Zone 7: Riverside/Normal City</vt:lpstr>
      <vt:lpstr>Zone 8: Ludingwood</vt:lpstr>
      <vt:lpstr>Neighborhood Comparisons</vt:lpstr>
      <vt:lpstr>A different view of vacancy</vt:lpstr>
      <vt:lpstr>The vacancy vortex</vt:lpstr>
      <vt:lpstr>PowerPoint Presentation</vt:lpstr>
      <vt:lpstr>Action Steps</vt:lpstr>
      <vt:lpstr>Action Steps</vt:lpstr>
      <vt:lpstr>PowerPoint Presentation</vt:lpstr>
      <vt:lpstr>Information is key: How you can help </vt:lpstr>
      <vt:lpstr>www.scoutmuncie.wordpress.com</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dc:creator>
  <cp:lastModifiedBy>Brad King</cp:lastModifiedBy>
  <cp:revision>43</cp:revision>
  <cp:lastPrinted>2017-03-01T14:57:37Z</cp:lastPrinted>
  <dcterms:created xsi:type="dcterms:W3CDTF">2017-02-28T12:38:06Z</dcterms:created>
  <dcterms:modified xsi:type="dcterms:W3CDTF">2017-03-02T16:02:45Z</dcterms:modified>
</cp:coreProperties>
</file>